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94" r:id="rId5"/>
    <p:sldId id="295" r:id="rId6"/>
    <p:sldId id="296" r:id="rId7"/>
    <p:sldId id="297" r:id="rId8"/>
    <p:sldId id="299" r:id="rId9"/>
    <p:sldId id="300" r:id="rId10"/>
    <p:sldId id="301" r:id="rId11"/>
    <p:sldId id="276" r:id="rId12"/>
    <p:sldId id="308" r:id="rId13"/>
    <p:sldId id="306" r:id="rId14"/>
    <p:sldId id="303" r:id="rId15"/>
    <p:sldId id="304" r:id="rId16"/>
  </p:sldIdLst>
  <p:sldSz cx="12192000" cy="6858000"/>
  <p:notesSz cx="6858000" cy="9144000"/>
  <p:embeddedFontLst>
    <p:embeddedFont>
      <p:font typeface="Calibri" panose="020F0502020204030204" pitchFamily="34" charset="0"/>
      <p:regular r:id="rId17"/>
      <p:bold r:id="rId18"/>
      <p:italic r:id="rId19"/>
      <p:boldItalic r:id="rId20"/>
    </p:embeddedFont>
    <p:embeddedFont>
      <p:font typeface="Calibri Light" panose="020F0302020204030204" pitchFamily="34" charset="0"/>
      <p:regular r:id="rId21"/>
      <p:italic r:id="rId22"/>
    </p:embeddedFont>
    <p:embeddedFont>
      <p:font typeface="Montserrat" panose="00000500000000000000" pitchFamily="2" charset="0"/>
      <p:regular r:id="rId23"/>
      <p:bold r:id="rId24"/>
      <p:italic r:id="rId25"/>
      <p:boldItalic r:id="rId26"/>
    </p:embeddedFont>
    <p:embeddedFont>
      <p:font typeface="Montserrat ExtraLight" panose="00000300000000000000" pitchFamily="2" charset="0"/>
      <p:regular r:id="rId27"/>
      <p:italic r:id="rId28"/>
    </p:embeddedFont>
    <p:embeddedFont>
      <p:font typeface="Montserrat Light" panose="00000400000000000000" pitchFamily="2" charset="0"/>
      <p:regular r:id="rId29"/>
      <p:italic r:id="rId30"/>
    </p:embeddedFont>
    <p:embeddedFont>
      <p:font typeface="Montserrat Medium" panose="00000600000000000000" pitchFamily="2" charset="0"/>
      <p:regular r:id="rId31"/>
      <p:italic r:id="rId32"/>
    </p:embeddedFont>
    <p:embeddedFont>
      <p:font typeface="Nirmala UI" panose="020B0502040204020203" pitchFamily="34" charset="0"/>
      <p:regular r:id="rId33"/>
      <p:bold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CDDD"/>
    <a:srgbClr val="033059"/>
    <a:srgbClr val="2B8F81"/>
    <a:srgbClr val="FFFFFF"/>
    <a:srgbClr val="EAF4D8"/>
    <a:srgbClr val="D9F3ED"/>
    <a:srgbClr val="72DCC0"/>
    <a:srgbClr val="C8EEEA"/>
    <a:srgbClr val="46D27F"/>
    <a:srgbClr val="63CB7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54" autoAdjust="0"/>
    <p:restoredTop sz="94660"/>
  </p:normalViewPr>
  <p:slideViewPr>
    <p:cSldViewPr snapToGrid="0">
      <p:cViewPr varScale="1">
        <p:scale>
          <a:sx n="113" d="100"/>
          <a:sy n="113" d="100"/>
        </p:scale>
        <p:origin x="84" y="108"/>
      </p:cViewPr>
      <p:guideLst/>
    </p:cSldViewPr>
  </p:slideViewPr>
  <p:notesTextViewPr>
    <p:cViewPr>
      <p:scale>
        <a:sx n="1" d="1"/>
        <a:sy n="1" d="1"/>
      </p:scale>
      <p:origin x="0" y="0"/>
    </p:cViewPr>
  </p:notesTextViewPr>
  <p:sorterViewPr>
    <p:cViewPr>
      <p:scale>
        <a:sx n="200" d="100"/>
        <a:sy n="2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font" Target="fonts/font10.fntdata"/><Relationship Id="rId21" Type="http://schemas.openxmlformats.org/officeDocument/2006/relationships/font" Target="fonts/font5.fntdata"/><Relationship Id="rId34" Type="http://schemas.openxmlformats.org/officeDocument/2006/relationships/font" Target="fonts/font1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33" Type="http://schemas.openxmlformats.org/officeDocument/2006/relationships/font" Target="fonts/font17.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29"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32" Type="http://schemas.openxmlformats.org/officeDocument/2006/relationships/font" Target="fonts/font16.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font" Target="fonts/font12.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31"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font" Target="fonts/font11.fntdata"/><Relationship Id="rId30" Type="http://schemas.openxmlformats.org/officeDocument/2006/relationships/font" Target="fonts/font14.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71F56-490F-4768-AE35-24FD780C86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71B8D50-4631-4535-A46A-27F4FB90B3B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27A696-11E3-4B67-916C-D1A435EBCDF9}"/>
              </a:ext>
            </a:extLst>
          </p:cNvPr>
          <p:cNvSpPr>
            <a:spLocks noGrp="1"/>
          </p:cNvSpPr>
          <p:nvPr>
            <p:ph type="dt" sz="half" idx="10"/>
          </p:nvPr>
        </p:nvSpPr>
        <p:spPr/>
        <p:txBody>
          <a:bodyPr/>
          <a:lstStyle/>
          <a:p>
            <a:fld id="{493411F5-4086-497A-BAA6-B2394B53C89A}" type="datetimeFigureOut">
              <a:rPr lang="en-US" smtClean="0"/>
              <a:t>5/20/2021</a:t>
            </a:fld>
            <a:endParaRPr lang="en-US"/>
          </a:p>
        </p:txBody>
      </p:sp>
      <p:sp>
        <p:nvSpPr>
          <p:cNvPr id="5" name="Footer Placeholder 4">
            <a:extLst>
              <a:ext uri="{FF2B5EF4-FFF2-40B4-BE49-F238E27FC236}">
                <a16:creationId xmlns:a16="http://schemas.microsoft.com/office/drawing/2014/main" id="{90CF4EDA-F0AA-4E10-940E-DBC2539CB8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B098A3-17F3-49C6-9865-B7FC6FEC1E16}"/>
              </a:ext>
            </a:extLst>
          </p:cNvPr>
          <p:cNvSpPr>
            <a:spLocks noGrp="1"/>
          </p:cNvSpPr>
          <p:nvPr>
            <p:ph type="sldNum" sz="quarter" idx="12"/>
          </p:nvPr>
        </p:nvSpPr>
        <p:spPr/>
        <p:txBody>
          <a:bodyPr/>
          <a:lstStyle/>
          <a:p>
            <a:fld id="{6180BDF0-438C-494E-B623-9BB4CEC6629A}" type="slidenum">
              <a:rPr lang="en-US" smtClean="0"/>
              <a:t>‹#›</a:t>
            </a:fld>
            <a:endParaRPr lang="en-US"/>
          </a:p>
        </p:txBody>
      </p:sp>
    </p:spTree>
    <p:extLst>
      <p:ext uri="{BB962C8B-B14F-4D97-AF65-F5344CB8AC3E}">
        <p14:creationId xmlns:p14="http://schemas.microsoft.com/office/powerpoint/2010/main" val="794810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53095-78A7-4403-AF1E-6066E1129A9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745259-A298-4828-88B7-4D10D4B9A8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C696BE-8559-41E2-8FC4-0239F9818D9E}"/>
              </a:ext>
            </a:extLst>
          </p:cNvPr>
          <p:cNvSpPr>
            <a:spLocks noGrp="1"/>
          </p:cNvSpPr>
          <p:nvPr>
            <p:ph type="dt" sz="half" idx="10"/>
          </p:nvPr>
        </p:nvSpPr>
        <p:spPr/>
        <p:txBody>
          <a:bodyPr/>
          <a:lstStyle/>
          <a:p>
            <a:fld id="{493411F5-4086-497A-BAA6-B2394B53C89A}" type="datetimeFigureOut">
              <a:rPr lang="en-US" smtClean="0"/>
              <a:t>5/20/2021</a:t>
            </a:fld>
            <a:endParaRPr lang="en-US"/>
          </a:p>
        </p:txBody>
      </p:sp>
      <p:sp>
        <p:nvSpPr>
          <p:cNvPr id="5" name="Footer Placeholder 4">
            <a:extLst>
              <a:ext uri="{FF2B5EF4-FFF2-40B4-BE49-F238E27FC236}">
                <a16:creationId xmlns:a16="http://schemas.microsoft.com/office/drawing/2014/main" id="{58F0F5DC-EE3E-4B13-91A2-9CA1C0FBEB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EDFAE6F-2345-42B5-B3A1-85A837337894}"/>
              </a:ext>
            </a:extLst>
          </p:cNvPr>
          <p:cNvSpPr>
            <a:spLocks noGrp="1"/>
          </p:cNvSpPr>
          <p:nvPr>
            <p:ph type="sldNum" sz="quarter" idx="12"/>
          </p:nvPr>
        </p:nvSpPr>
        <p:spPr/>
        <p:txBody>
          <a:bodyPr/>
          <a:lstStyle/>
          <a:p>
            <a:fld id="{6180BDF0-438C-494E-B623-9BB4CEC6629A}" type="slidenum">
              <a:rPr lang="en-US" smtClean="0"/>
              <a:t>‹#›</a:t>
            </a:fld>
            <a:endParaRPr lang="en-US"/>
          </a:p>
        </p:txBody>
      </p:sp>
    </p:spTree>
    <p:extLst>
      <p:ext uri="{BB962C8B-B14F-4D97-AF65-F5344CB8AC3E}">
        <p14:creationId xmlns:p14="http://schemas.microsoft.com/office/powerpoint/2010/main" val="41257171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8E80352-EBDB-4CF4-97F1-13158F12967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BF08CB-E1FB-4373-8C68-6EE285F8A27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73342E-B4A5-455D-B3FF-24E520AF58D2}"/>
              </a:ext>
            </a:extLst>
          </p:cNvPr>
          <p:cNvSpPr>
            <a:spLocks noGrp="1"/>
          </p:cNvSpPr>
          <p:nvPr>
            <p:ph type="dt" sz="half" idx="10"/>
          </p:nvPr>
        </p:nvSpPr>
        <p:spPr/>
        <p:txBody>
          <a:bodyPr/>
          <a:lstStyle/>
          <a:p>
            <a:fld id="{493411F5-4086-497A-BAA6-B2394B53C89A}" type="datetimeFigureOut">
              <a:rPr lang="en-US" smtClean="0"/>
              <a:t>5/20/2021</a:t>
            </a:fld>
            <a:endParaRPr lang="en-US"/>
          </a:p>
        </p:txBody>
      </p:sp>
      <p:sp>
        <p:nvSpPr>
          <p:cNvPr id="5" name="Footer Placeholder 4">
            <a:extLst>
              <a:ext uri="{FF2B5EF4-FFF2-40B4-BE49-F238E27FC236}">
                <a16:creationId xmlns:a16="http://schemas.microsoft.com/office/drawing/2014/main" id="{249B85B3-B422-4552-8185-2B6332BBBB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4ACE32-1A61-46A8-ABAC-5F0C0EF6AB94}"/>
              </a:ext>
            </a:extLst>
          </p:cNvPr>
          <p:cNvSpPr>
            <a:spLocks noGrp="1"/>
          </p:cNvSpPr>
          <p:nvPr>
            <p:ph type="sldNum" sz="quarter" idx="12"/>
          </p:nvPr>
        </p:nvSpPr>
        <p:spPr/>
        <p:txBody>
          <a:bodyPr/>
          <a:lstStyle/>
          <a:p>
            <a:fld id="{6180BDF0-438C-494E-B623-9BB4CEC6629A}" type="slidenum">
              <a:rPr lang="en-US" smtClean="0"/>
              <a:t>‹#›</a:t>
            </a:fld>
            <a:endParaRPr lang="en-US"/>
          </a:p>
        </p:txBody>
      </p:sp>
    </p:spTree>
    <p:extLst>
      <p:ext uri="{BB962C8B-B14F-4D97-AF65-F5344CB8AC3E}">
        <p14:creationId xmlns:p14="http://schemas.microsoft.com/office/powerpoint/2010/main" val="1708439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279E7-6133-4BEE-BBA5-5C6BA9A47A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E0B1C7-47AA-425D-820F-014C271D143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7580099-F1FC-4111-86E6-CEA8FF421F9A}"/>
              </a:ext>
            </a:extLst>
          </p:cNvPr>
          <p:cNvSpPr>
            <a:spLocks noGrp="1"/>
          </p:cNvSpPr>
          <p:nvPr>
            <p:ph type="dt" sz="half" idx="10"/>
          </p:nvPr>
        </p:nvSpPr>
        <p:spPr/>
        <p:txBody>
          <a:bodyPr/>
          <a:lstStyle/>
          <a:p>
            <a:fld id="{493411F5-4086-497A-BAA6-B2394B53C89A}" type="datetimeFigureOut">
              <a:rPr lang="en-US" smtClean="0"/>
              <a:t>5/20/2021</a:t>
            </a:fld>
            <a:endParaRPr lang="en-US"/>
          </a:p>
        </p:txBody>
      </p:sp>
      <p:sp>
        <p:nvSpPr>
          <p:cNvPr id="5" name="Footer Placeholder 4">
            <a:extLst>
              <a:ext uri="{FF2B5EF4-FFF2-40B4-BE49-F238E27FC236}">
                <a16:creationId xmlns:a16="http://schemas.microsoft.com/office/drawing/2014/main" id="{B49EEC20-53EC-4BFB-81BD-C0172CECAF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7A5077-08F0-4CB2-B87B-BD5EBD14A22D}"/>
              </a:ext>
            </a:extLst>
          </p:cNvPr>
          <p:cNvSpPr>
            <a:spLocks noGrp="1"/>
          </p:cNvSpPr>
          <p:nvPr>
            <p:ph type="sldNum" sz="quarter" idx="12"/>
          </p:nvPr>
        </p:nvSpPr>
        <p:spPr/>
        <p:txBody>
          <a:bodyPr/>
          <a:lstStyle/>
          <a:p>
            <a:fld id="{6180BDF0-438C-494E-B623-9BB4CEC6629A}" type="slidenum">
              <a:rPr lang="en-US" smtClean="0"/>
              <a:t>‹#›</a:t>
            </a:fld>
            <a:endParaRPr lang="en-US"/>
          </a:p>
        </p:txBody>
      </p:sp>
    </p:spTree>
    <p:extLst>
      <p:ext uri="{BB962C8B-B14F-4D97-AF65-F5344CB8AC3E}">
        <p14:creationId xmlns:p14="http://schemas.microsoft.com/office/powerpoint/2010/main" val="34430399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F8B7A-CE29-4BC1-B137-884164768F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B216F65-88EA-4A60-9FA2-2D4F0102BFF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7386451-D6B5-4A88-8000-1B88B0286D95}"/>
              </a:ext>
            </a:extLst>
          </p:cNvPr>
          <p:cNvSpPr>
            <a:spLocks noGrp="1"/>
          </p:cNvSpPr>
          <p:nvPr>
            <p:ph type="dt" sz="half" idx="10"/>
          </p:nvPr>
        </p:nvSpPr>
        <p:spPr/>
        <p:txBody>
          <a:bodyPr/>
          <a:lstStyle/>
          <a:p>
            <a:fld id="{493411F5-4086-497A-BAA6-B2394B53C89A}" type="datetimeFigureOut">
              <a:rPr lang="en-US" smtClean="0"/>
              <a:t>5/20/2021</a:t>
            </a:fld>
            <a:endParaRPr lang="en-US"/>
          </a:p>
        </p:txBody>
      </p:sp>
      <p:sp>
        <p:nvSpPr>
          <p:cNvPr id="5" name="Footer Placeholder 4">
            <a:extLst>
              <a:ext uri="{FF2B5EF4-FFF2-40B4-BE49-F238E27FC236}">
                <a16:creationId xmlns:a16="http://schemas.microsoft.com/office/drawing/2014/main" id="{21032AF8-10AE-4AB2-8F74-7ED89BFBC0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C052A4-EFC8-4DF2-9481-A6176941A4EA}"/>
              </a:ext>
            </a:extLst>
          </p:cNvPr>
          <p:cNvSpPr>
            <a:spLocks noGrp="1"/>
          </p:cNvSpPr>
          <p:nvPr>
            <p:ph type="sldNum" sz="quarter" idx="12"/>
          </p:nvPr>
        </p:nvSpPr>
        <p:spPr/>
        <p:txBody>
          <a:bodyPr/>
          <a:lstStyle/>
          <a:p>
            <a:fld id="{6180BDF0-438C-494E-B623-9BB4CEC6629A}" type="slidenum">
              <a:rPr lang="en-US" smtClean="0"/>
              <a:t>‹#›</a:t>
            </a:fld>
            <a:endParaRPr lang="en-US"/>
          </a:p>
        </p:txBody>
      </p:sp>
    </p:spTree>
    <p:extLst>
      <p:ext uri="{BB962C8B-B14F-4D97-AF65-F5344CB8AC3E}">
        <p14:creationId xmlns:p14="http://schemas.microsoft.com/office/powerpoint/2010/main" val="270807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B80EF-AA00-4F47-B5C6-B279BFDBE6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F83FEA-C574-438F-A6CC-CC417F7708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07B012B-9DE7-4F96-9C79-5C43CB5B9C6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F1AC3C-1B50-40F2-B18C-FA8550F238DA}"/>
              </a:ext>
            </a:extLst>
          </p:cNvPr>
          <p:cNvSpPr>
            <a:spLocks noGrp="1"/>
          </p:cNvSpPr>
          <p:nvPr>
            <p:ph type="dt" sz="half" idx="10"/>
          </p:nvPr>
        </p:nvSpPr>
        <p:spPr/>
        <p:txBody>
          <a:bodyPr/>
          <a:lstStyle/>
          <a:p>
            <a:fld id="{493411F5-4086-497A-BAA6-B2394B53C89A}" type="datetimeFigureOut">
              <a:rPr lang="en-US" smtClean="0"/>
              <a:t>5/20/2021</a:t>
            </a:fld>
            <a:endParaRPr lang="en-US"/>
          </a:p>
        </p:txBody>
      </p:sp>
      <p:sp>
        <p:nvSpPr>
          <p:cNvPr id="6" name="Footer Placeholder 5">
            <a:extLst>
              <a:ext uri="{FF2B5EF4-FFF2-40B4-BE49-F238E27FC236}">
                <a16:creationId xmlns:a16="http://schemas.microsoft.com/office/drawing/2014/main" id="{BDAFE712-F284-4F88-8FE6-C6B0DCCC5E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AEBF6D1-851E-481B-83AB-C04182B5A516}"/>
              </a:ext>
            </a:extLst>
          </p:cNvPr>
          <p:cNvSpPr>
            <a:spLocks noGrp="1"/>
          </p:cNvSpPr>
          <p:nvPr>
            <p:ph type="sldNum" sz="quarter" idx="12"/>
          </p:nvPr>
        </p:nvSpPr>
        <p:spPr/>
        <p:txBody>
          <a:bodyPr/>
          <a:lstStyle/>
          <a:p>
            <a:fld id="{6180BDF0-438C-494E-B623-9BB4CEC6629A}" type="slidenum">
              <a:rPr lang="en-US" smtClean="0"/>
              <a:t>‹#›</a:t>
            </a:fld>
            <a:endParaRPr lang="en-US"/>
          </a:p>
        </p:txBody>
      </p:sp>
    </p:spTree>
    <p:extLst>
      <p:ext uri="{BB962C8B-B14F-4D97-AF65-F5344CB8AC3E}">
        <p14:creationId xmlns:p14="http://schemas.microsoft.com/office/powerpoint/2010/main" val="6377342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4B5BCD-4AD1-41B0-A51A-9F876987385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F8D64B0-9A29-4FCF-9E9D-3DBBFB41881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AB809B-1FB1-407E-9C8E-E4376794F2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47358F-0B5C-46E3-8324-939A0D134F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522D13C-74B9-4503-B847-979AD358D55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E765DF-7B9A-4B2E-9624-47D7C2FA6D84}"/>
              </a:ext>
            </a:extLst>
          </p:cNvPr>
          <p:cNvSpPr>
            <a:spLocks noGrp="1"/>
          </p:cNvSpPr>
          <p:nvPr>
            <p:ph type="dt" sz="half" idx="10"/>
          </p:nvPr>
        </p:nvSpPr>
        <p:spPr/>
        <p:txBody>
          <a:bodyPr/>
          <a:lstStyle/>
          <a:p>
            <a:fld id="{493411F5-4086-497A-BAA6-B2394B53C89A}" type="datetimeFigureOut">
              <a:rPr lang="en-US" smtClean="0"/>
              <a:t>5/20/2021</a:t>
            </a:fld>
            <a:endParaRPr lang="en-US"/>
          </a:p>
        </p:txBody>
      </p:sp>
      <p:sp>
        <p:nvSpPr>
          <p:cNvPr id="8" name="Footer Placeholder 7">
            <a:extLst>
              <a:ext uri="{FF2B5EF4-FFF2-40B4-BE49-F238E27FC236}">
                <a16:creationId xmlns:a16="http://schemas.microsoft.com/office/drawing/2014/main" id="{42BF5284-4674-497F-9810-2CF666EAD4B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8F2CA2D-4B66-4E1A-AE45-00C1EF8525C4}"/>
              </a:ext>
            </a:extLst>
          </p:cNvPr>
          <p:cNvSpPr>
            <a:spLocks noGrp="1"/>
          </p:cNvSpPr>
          <p:nvPr>
            <p:ph type="sldNum" sz="quarter" idx="12"/>
          </p:nvPr>
        </p:nvSpPr>
        <p:spPr/>
        <p:txBody>
          <a:bodyPr/>
          <a:lstStyle/>
          <a:p>
            <a:fld id="{6180BDF0-438C-494E-B623-9BB4CEC6629A}" type="slidenum">
              <a:rPr lang="en-US" smtClean="0"/>
              <a:t>‹#›</a:t>
            </a:fld>
            <a:endParaRPr lang="en-US"/>
          </a:p>
        </p:txBody>
      </p:sp>
    </p:spTree>
    <p:extLst>
      <p:ext uri="{BB962C8B-B14F-4D97-AF65-F5344CB8AC3E}">
        <p14:creationId xmlns:p14="http://schemas.microsoft.com/office/powerpoint/2010/main" val="38578532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06CE39-8841-47A0-AC85-8254F6FE07B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B60A731-8B30-42A9-B53B-426DF89466E7}"/>
              </a:ext>
            </a:extLst>
          </p:cNvPr>
          <p:cNvSpPr>
            <a:spLocks noGrp="1"/>
          </p:cNvSpPr>
          <p:nvPr>
            <p:ph type="dt" sz="half" idx="10"/>
          </p:nvPr>
        </p:nvSpPr>
        <p:spPr/>
        <p:txBody>
          <a:bodyPr/>
          <a:lstStyle/>
          <a:p>
            <a:fld id="{493411F5-4086-497A-BAA6-B2394B53C89A}" type="datetimeFigureOut">
              <a:rPr lang="en-US" smtClean="0"/>
              <a:t>5/20/2021</a:t>
            </a:fld>
            <a:endParaRPr lang="en-US"/>
          </a:p>
        </p:txBody>
      </p:sp>
      <p:sp>
        <p:nvSpPr>
          <p:cNvPr id="4" name="Footer Placeholder 3">
            <a:extLst>
              <a:ext uri="{FF2B5EF4-FFF2-40B4-BE49-F238E27FC236}">
                <a16:creationId xmlns:a16="http://schemas.microsoft.com/office/drawing/2014/main" id="{EF6540EE-24D7-48B8-9440-611D722AB05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B766B3-AAFE-436F-B14C-DA7017D0610A}"/>
              </a:ext>
            </a:extLst>
          </p:cNvPr>
          <p:cNvSpPr>
            <a:spLocks noGrp="1"/>
          </p:cNvSpPr>
          <p:nvPr>
            <p:ph type="sldNum" sz="quarter" idx="12"/>
          </p:nvPr>
        </p:nvSpPr>
        <p:spPr/>
        <p:txBody>
          <a:bodyPr/>
          <a:lstStyle/>
          <a:p>
            <a:fld id="{6180BDF0-438C-494E-B623-9BB4CEC6629A}" type="slidenum">
              <a:rPr lang="en-US" smtClean="0"/>
              <a:t>‹#›</a:t>
            </a:fld>
            <a:endParaRPr lang="en-US"/>
          </a:p>
        </p:txBody>
      </p:sp>
    </p:spTree>
    <p:extLst>
      <p:ext uri="{BB962C8B-B14F-4D97-AF65-F5344CB8AC3E}">
        <p14:creationId xmlns:p14="http://schemas.microsoft.com/office/powerpoint/2010/main" val="2988653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A313A47-B407-452F-B14D-0F06C7D1256A}"/>
              </a:ext>
            </a:extLst>
          </p:cNvPr>
          <p:cNvSpPr>
            <a:spLocks noGrp="1"/>
          </p:cNvSpPr>
          <p:nvPr>
            <p:ph type="dt" sz="half" idx="10"/>
          </p:nvPr>
        </p:nvSpPr>
        <p:spPr/>
        <p:txBody>
          <a:bodyPr/>
          <a:lstStyle/>
          <a:p>
            <a:fld id="{493411F5-4086-497A-BAA6-B2394B53C89A}" type="datetimeFigureOut">
              <a:rPr lang="en-US" smtClean="0"/>
              <a:t>5/20/2021</a:t>
            </a:fld>
            <a:endParaRPr lang="en-US"/>
          </a:p>
        </p:txBody>
      </p:sp>
      <p:sp>
        <p:nvSpPr>
          <p:cNvPr id="3" name="Footer Placeholder 2">
            <a:extLst>
              <a:ext uri="{FF2B5EF4-FFF2-40B4-BE49-F238E27FC236}">
                <a16:creationId xmlns:a16="http://schemas.microsoft.com/office/drawing/2014/main" id="{A2F5CBF3-B037-45E8-891C-061C774AB3E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5360BB-12F3-4B9F-B17E-0A0BA9366C93}"/>
              </a:ext>
            </a:extLst>
          </p:cNvPr>
          <p:cNvSpPr>
            <a:spLocks noGrp="1"/>
          </p:cNvSpPr>
          <p:nvPr>
            <p:ph type="sldNum" sz="quarter" idx="12"/>
          </p:nvPr>
        </p:nvSpPr>
        <p:spPr/>
        <p:txBody>
          <a:bodyPr/>
          <a:lstStyle/>
          <a:p>
            <a:fld id="{6180BDF0-438C-494E-B623-9BB4CEC6629A}" type="slidenum">
              <a:rPr lang="en-US" smtClean="0"/>
              <a:t>‹#›</a:t>
            </a:fld>
            <a:endParaRPr lang="en-US"/>
          </a:p>
        </p:txBody>
      </p:sp>
    </p:spTree>
    <p:extLst>
      <p:ext uri="{BB962C8B-B14F-4D97-AF65-F5344CB8AC3E}">
        <p14:creationId xmlns:p14="http://schemas.microsoft.com/office/powerpoint/2010/main" val="11087292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DC208-B3DB-434C-A7C1-A9C8385DFD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BBE75A0-C20E-4CDC-9EFF-7EC9B110B8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1F90135-C9C4-495B-846A-7EE151AB5A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2AD91-F206-431E-A35F-80D3A0AD24A8}"/>
              </a:ext>
            </a:extLst>
          </p:cNvPr>
          <p:cNvSpPr>
            <a:spLocks noGrp="1"/>
          </p:cNvSpPr>
          <p:nvPr>
            <p:ph type="dt" sz="half" idx="10"/>
          </p:nvPr>
        </p:nvSpPr>
        <p:spPr/>
        <p:txBody>
          <a:bodyPr/>
          <a:lstStyle/>
          <a:p>
            <a:fld id="{493411F5-4086-497A-BAA6-B2394B53C89A}" type="datetimeFigureOut">
              <a:rPr lang="en-US" smtClean="0"/>
              <a:t>5/20/2021</a:t>
            </a:fld>
            <a:endParaRPr lang="en-US"/>
          </a:p>
        </p:txBody>
      </p:sp>
      <p:sp>
        <p:nvSpPr>
          <p:cNvPr id="6" name="Footer Placeholder 5">
            <a:extLst>
              <a:ext uri="{FF2B5EF4-FFF2-40B4-BE49-F238E27FC236}">
                <a16:creationId xmlns:a16="http://schemas.microsoft.com/office/drawing/2014/main" id="{BFF7D909-107C-4836-A30A-DB421034AD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9F033D-B481-41D3-8BC0-82C43C4FA80F}"/>
              </a:ext>
            </a:extLst>
          </p:cNvPr>
          <p:cNvSpPr>
            <a:spLocks noGrp="1"/>
          </p:cNvSpPr>
          <p:nvPr>
            <p:ph type="sldNum" sz="quarter" idx="12"/>
          </p:nvPr>
        </p:nvSpPr>
        <p:spPr/>
        <p:txBody>
          <a:bodyPr/>
          <a:lstStyle/>
          <a:p>
            <a:fld id="{6180BDF0-438C-494E-B623-9BB4CEC6629A}" type="slidenum">
              <a:rPr lang="en-US" smtClean="0"/>
              <a:t>‹#›</a:t>
            </a:fld>
            <a:endParaRPr lang="en-US"/>
          </a:p>
        </p:txBody>
      </p:sp>
    </p:spTree>
    <p:extLst>
      <p:ext uri="{BB962C8B-B14F-4D97-AF65-F5344CB8AC3E}">
        <p14:creationId xmlns:p14="http://schemas.microsoft.com/office/powerpoint/2010/main" val="18463569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A87F3-5BC5-4E2A-851E-0AD8617CF8F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708E824-3F60-4906-9F74-7ED92789F2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D60C58F-5BF9-4EAF-86A0-E16919DABC5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7AE91C-BB1C-4FAE-8AB7-2EC193C7519C}"/>
              </a:ext>
            </a:extLst>
          </p:cNvPr>
          <p:cNvSpPr>
            <a:spLocks noGrp="1"/>
          </p:cNvSpPr>
          <p:nvPr>
            <p:ph type="dt" sz="half" idx="10"/>
          </p:nvPr>
        </p:nvSpPr>
        <p:spPr/>
        <p:txBody>
          <a:bodyPr/>
          <a:lstStyle/>
          <a:p>
            <a:fld id="{493411F5-4086-497A-BAA6-B2394B53C89A}" type="datetimeFigureOut">
              <a:rPr lang="en-US" smtClean="0"/>
              <a:t>5/20/2021</a:t>
            </a:fld>
            <a:endParaRPr lang="en-US"/>
          </a:p>
        </p:txBody>
      </p:sp>
      <p:sp>
        <p:nvSpPr>
          <p:cNvPr id="6" name="Footer Placeholder 5">
            <a:extLst>
              <a:ext uri="{FF2B5EF4-FFF2-40B4-BE49-F238E27FC236}">
                <a16:creationId xmlns:a16="http://schemas.microsoft.com/office/drawing/2014/main" id="{9E1FD5A4-7164-4231-99AD-732A27FFFCA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01201B-8BEC-4735-AF52-0FB53F69FA62}"/>
              </a:ext>
            </a:extLst>
          </p:cNvPr>
          <p:cNvSpPr>
            <a:spLocks noGrp="1"/>
          </p:cNvSpPr>
          <p:nvPr>
            <p:ph type="sldNum" sz="quarter" idx="12"/>
          </p:nvPr>
        </p:nvSpPr>
        <p:spPr/>
        <p:txBody>
          <a:bodyPr/>
          <a:lstStyle/>
          <a:p>
            <a:fld id="{6180BDF0-438C-494E-B623-9BB4CEC6629A}" type="slidenum">
              <a:rPr lang="en-US" smtClean="0"/>
              <a:t>‹#›</a:t>
            </a:fld>
            <a:endParaRPr lang="en-US"/>
          </a:p>
        </p:txBody>
      </p:sp>
    </p:spTree>
    <p:extLst>
      <p:ext uri="{BB962C8B-B14F-4D97-AF65-F5344CB8AC3E}">
        <p14:creationId xmlns:p14="http://schemas.microsoft.com/office/powerpoint/2010/main" val="3156989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E24290-37BB-425E-B0AD-02CF19A583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F1E8E80-89B4-407D-B4A0-64100F580DD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B15217-AB1B-4D2D-9136-9D43E428C45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3411F5-4086-497A-BAA6-B2394B53C89A}" type="datetimeFigureOut">
              <a:rPr lang="en-US" smtClean="0"/>
              <a:t>5/20/2021</a:t>
            </a:fld>
            <a:endParaRPr lang="en-US"/>
          </a:p>
        </p:txBody>
      </p:sp>
      <p:sp>
        <p:nvSpPr>
          <p:cNvPr id="5" name="Footer Placeholder 4">
            <a:extLst>
              <a:ext uri="{FF2B5EF4-FFF2-40B4-BE49-F238E27FC236}">
                <a16:creationId xmlns:a16="http://schemas.microsoft.com/office/drawing/2014/main" id="{20FCC728-6A93-404D-BB12-867703D7D2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E5FC96-8A13-4B15-867D-9D2D7669FA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80BDF0-438C-494E-B623-9BB4CEC6629A}" type="slidenum">
              <a:rPr lang="en-US" smtClean="0"/>
              <a:t>‹#›</a:t>
            </a:fld>
            <a:endParaRPr lang="en-US"/>
          </a:p>
        </p:txBody>
      </p:sp>
    </p:spTree>
    <p:extLst>
      <p:ext uri="{BB962C8B-B14F-4D97-AF65-F5344CB8AC3E}">
        <p14:creationId xmlns:p14="http://schemas.microsoft.com/office/powerpoint/2010/main" val="3428212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9.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2.svg"/></Relationships>
</file>

<file path=ppt/slides/_rels/slide1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2.xml"/><Relationship Id="rId5" Type="http://schemas.openxmlformats.org/officeDocument/2006/relationships/image" Target="../media/image7.png"/><Relationship Id="rId4" Type="http://schemas.openxmlformats.org/officeDocument/2006/relationships/image" Target="../media/image4.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3.xml"/><Relationship Id="rId5" Type="http://schemas.openxmlformats.org/officeDocument/2006/relationships/image" Target="../media/image7.png"/><Relationship Id="rId4" Type="http://schemas.openxmlformats.org/officeDocument/2006/relationships/image" Target="../media/image4.sv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image" Target="../media/image3.png"/><Relationship Id="rId7" Type="http://schemas.openxmlformats.org/officeDocument/2006/relationships/image" Target="../media/image10.svg"/><Relationship Id="rId12" Type="http://schemas.openxmlformats.org/officeDocument/2006/relationships/image" Target="../media/image15.png"/><Relationship Id="rId2" Type="http://schemas.openxmlformats.org/officeDocument/2006/relationships/slideLayout" Target="../slideLayouts/slideLayout1.xml"/><Relationship Id="rId1" Type="http://schemas.openxmlformats.org/officeDocument/2006/relationships/themeOverride" Target="../theme/themeOverride4.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4.svg"/><Relationship Id="rId9"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slideLayout" Target="../slideLayouts/slideLayout1.xml"/><Relationship Id="rId1" Type="http://schemas.openxmlformats.org/officeDocument/2006/relationships/themeOverride" Target="../theme/themeOverride5.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4.sv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6.xml"/><Relationship Id="rId5" Type="http://schemas.openxmlformats.org/officeDocument/2006/relationships/image" Target="../media/image23.png"/><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hemeOverride" Target="../theme/themeOverride7.xml"/><Relationship Id="rId5" Type="http://schemas.openxmlformats.org/officeDocument/2006/relationships/image" Target="../media/image23.png"/><Relationship Id="rId4" Type="http://schemas.openxmlformats.org/officeDocument/2006/relationships/image" Target="../media/image2.svg"/></Relationships>
</file>

<file path=ppt/slides/_rels/slide9.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18" Type="http://schemas.openxmlformats.org/officeDocument/2006/relationships/image" Target="../media/image37.svg"/><Relationship Id="rId3" Type="http://schemas.openxmlformats.org/officeDocument/2006/relationships/image" Target="../media/image3.png"/><Relationship Id="rId7" Type="http://schemas.openxmlformats.org/officeDocument/2006/relationships/image" Target="../media/image26.png"/><Relationship Id="rId12" Type="http://schemas.openxmlformats.org/officeDocument/2006/relationships/image" Target="../media/image31.svg"/><Relationship Id="rId17" Type="http://schemas.openxmlformats.org/officeDocument/2006/relationships/image" Target="../media/image36.png"/><Relationship Id="rId2" Type="http://schemas.openxmlformats.org/officeDocument/2006/relationships/slideLayout" Target="../slideLayouts/slideLayout1.xml"/><Relationship Id="rId16" Type="http://schemas.openxmlformats.org/officeDocument/2006/relationships/image" Target="../media/image35.svg"/><Relationship Id="rId1" Type="http://schemas.openxmlformats.org/officeDocument/2006/relationships/themeOverride" Target="../theme/themeOverride8.xml"/><Relationship Id="rId6" Type="http://schemas.openxmlformats.org/officeDocument/2006/relationships/image" Target="../media/image25.sv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svg"/><Relationship Id="rId4" Type="http://schemas.openxmlformats.org/officeDocument/2006/relationships/image" Target="../media/image4.svg"/><Relationship Id="rId9" Type="http://schemas.openxmlformats.org/officeDocument/2006/relationships/image" Target="../media/image28.png"/><Relationship Id="rId1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33059"/>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C85F76-847D-44B1-9080-B300BD3CDCD1}"/>
              </a:ext>
            </a:extLst>
          </p:cNvPr>
          <p:cNvSpPr txBox="1"/>
          <p:nvPr/>
        </p:nvSpPr>
        <p:spPr>
          <a:xfrm>
            <a:off x="783889" y="203656"/>
            <a:ext cx="3575049" cy="523220"/>
          </a:xfrm>
          <a:prstGeom prst="rect">
            <a:avLst/>
          </a:prstGeom>
          <a:noFill/>
        </p:spPr>
        <p:txBody>
          <a:bodyPr wrap="square" rtlCol="0">
            <a:spAutoFit/>
          </a:bodyPr>
          <a:lstStyle/>
          <a:p>
            <a:r>
              <a:rPr lang="en-US" sz="2800" b="1">
                <a:solidFill>
                  <a:schemeClr val="bg1"/>
                </a:solidFill>
                <a:latin typeface="Montserrat" panose="00000500000000000000" pitchFamily="2" charset="0"/>
              </a:rPr>
              <a:t>Dolphin</a:t>
            </a:r>
            <a:r>
              <a:rPr lang="en-US" sz="2800" b="1">
                <a:solidFill>
                  <a:srgbClr val="53CDDD"/>
                </a:solidFill>
                <a:latin typeface="Montserrat" panose="00000500000000000000" pitchFamily="2" charset="0"/>
              </a:rPr>
              <a:t>Group</a:t>
            </a:r>
            <a:endParaRPr lang="en-US" sz="3200" b="1">
              <a:solidFill>
                <a:srgbClr val="53CDDD"/>
              </a:solidFill>
              <a:latin typeface="Montserrat" panose="00000500000000000000" pitchFamily="2" charset="0"/>
            </a:endParaRPr>
          </a:p>
        </p:txBody>
      </p:sp>
      <p:grpSp>
        <p:nvGrpSpPr>
          <p:cNvPr id="14" name="Group 13">
            <a:extLst>
              <a:ext uri="{FF2B5EF4-FFF2-40B4-BE49-F238E27FC236}">
                <a16:creationId xmlns:a16="http://schemas.microsoft.com/office/drawing/2014/main" id="{420544B7-1A42-4F03-A0F9-D84088B0C0E4}"/>
              </a:ext>
            </a:extLst>
          </p:cNvPr>
          <p:cNvGrpSpPr/>
          <p:nvPr/>
        </p:nvGrpSpPr>
        <p:grpSpPr>
          <a:xfrm>
            <a:off x="7104971" y="225004"/>
            <a:ext cx="8202190" cy="6257447"/>
            <a:chOff x="5699504" y="1741485"/>
            <a:chExt cx="8202190" cy="6257447"/>
          </a:xfrm>
        </p:grpSpPr>
        <p:sp>
          <p:nvSpPr>
            <p:cNvPr id="12" name="Google Shape;169;p26">
              <a:extLst>
                <a:ext uri="{FF2B5EF4-FFF2-40B4-BE49-F238E27FC236}">
                  <a16:creationId xmlns:a16="http://schemas.microsoft.com/office/drawing/2014/main" id="{1C600275-7EC8-418B-B359-368B9B5DEDA1}"/>
                </a:ext>
              </a:extLst>
            </p:cNvPr>
            <p:cNvSpPr/>
            <p:nvPr/>
          </p:nvSpPr>
          <p:spPr>
            <a:xfrm rot="19631622">
              <a:off x="5699504" y="1741485"/>
              <a:ext cx="8202189" cy="602521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chemeClr val="bg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sp>
          <p:nvSpPr>
            <p:cNvPr id="13" name="Google Shape;169;p26">
              <a:extLst>
                <a:ext uri="{FF2B5EF4-FFF2-40B4-BE49-F238E27FC236}">
                  <a16:creationId xmlns:a16="http://schemas.microsoft.com/office/drawing/2014/main" id="{F688CAE8-0568-44F0-A7B6-FF8FC2535EDA}"/>
                </a:ext>
              </a:extLst>
            </p:cNvPr>
            <p:cNvSpPr/>
            <p:nvPr/>
          </p:nvSpPr>
          <p:spPr>
            <a:xfrm rot="19631622">
              <a:off x="5699505" y="1973714"/>
              <a:ext cx="8202189" cy="6025218"/>
            </a:xfrm>
            <a:custGeom>
              <a:avLst/>
              <a:gdLst/>
              <a:ahLst/>
              <a:cxnLst/>
              <a:rect l="l" t="t" r="r" b="b"/>
              <a:pathLst>
                <a:path w="151443" h="111248" extrusionOk="0">
                  <a:moveTo>
                    <a:pt x="121092" y="1"/>
                  </a:moveTo>
                  <a:cubicBezTo>
                    <a:pt x="118111" y="1"/>
                    <a:pt x="114831" y="806"/>
                    <a:pt x="111247" y="2660"/>
                  </a:cubicBezTo>
                  <a:cubicBezTo>
                    <a:pt x="97971" y="9532"/>
                    <a:pt x="97037" y="24476"/>
                    <a:pt x="78890" y="25377"/>
                  </a:cubicBezTo>
                  <a:cubicBezTo>
                    <a:pt x="77070" y="25468"/>
                    <a:pt x="75284" y="25506"/>
                    <a:pt x="73527" y="25506"/>
                  </a:cubicBezTo>
                  <a:cubicBezTo>
                    <a:pt x="64901" y="25506"/>
                    <a:pt x="56984" y="24592"/>
                    <a:pt x="49133" y="24592"/>
                  </a:cubicBezTo>
                  <a:cubicBezTo>
                    <a:pt x="39865" y="24592"/>
                    <a:pt x="30689" y="25865"/>
                    <a:pt x="20549" y="31414"/>
                  </a:cubicBezTo>
                  <a:cubicBezTo>
                    <a:pt x="3436" y="40788"/>
                    <a:pt x="1" y="54497"/>
                    <a:pt x="3303" y="70576"/>
                  </a:cubicBezTo>
                  <a:cubicBezTo>
                    <a:pt x="8984" y="98326"/>
                    <a:pt x="32934" y="111248"/>
                    <a:pt x="60420" y="111248"/>
                  </a:cubicBezTo>
                  <a:cubicBezTo>
                    <a:pt x="72152" y="111248"/>
                    <a:pt x="84528" y="108893"/>
                    <a:pt x="96403" y="104333"/>
                  </a:cubicBezTo>
                  <a:cubicBezTo>
                    <a:pt x="134030" y="89889"/>
                    <a:pt x="151442" y="56599"/>
                    <a:pt x="142936" y="23308"/>
                  </a:cubicBezTo>
                  <a:cubicBezTo>
                    <a:pt x="140341" y="13221"/>
                    <a:pt x="133174" y="1"/>
                    <a:pt x="121092" y="1"/>
                  </a:cubicBezTo>
                  <a:close/>
                </a:path>
              </a:pathLst>
            </a:custGeom>
            <a:noFill/>
            <a:ln w="9525" cap="flat" cmpd="sng">
              <a:solidFill>
                <a:srgbClr val="53CDD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bg1"/>
                </a:solidFill>
              </a:endParaRPr>
            </a:p>
          </p:txBody>
        </p:sp>
      </p:grpSp>
      <p:pic>
        <p:nvPicPr>
          <p:cNvPr id="5" name="Graphic 4">
            <a:extLst>
              <a:ext uri="{FF2B5EF4-FFF2-40B4-BE49-F238E27FC236}">
                <a16:creationId xmlns:a16="http://schemas.microsoft.com/office/drawing/2014/main" id="{3B426477-281C-4E36-B859-0DF44869492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2722" y="273129"/>
            <a:ext cx="481167" cy="352856"/>
          </a:xfrm>
          <a:prstGeom prst="rect">
            <a:avLst/>
          </a:prstGeom>
        </p:spPr>
      </p:pic>
      <p:sp>
        <p:nvSpPr>
          <p:cNvPr id="15" name="TextBox 14">
            <a:extLst>
              <a:ext uri="{FF2B5EF4-FFF2-40B4-BE49-F238E27FC236}">
                <a16:creationId xmlns:a16="http://schemas.microsoft.com/office/drawing/2014/main" id="{858A6184-9D1F-46AB-8034-4AD43AED5789}"/>
              </a:ext>
            </a:extLst>
          </p:cNvPr>
          <p:cNvSpPr txBox="1"/>
          <p:nvPr/>
        </p:nvSpPr>
        <p:spPr>
          <a:xfrm>
            <a:off x="543305" y="3875291"/>
            <a:ext cx="7150100" cy="369332"/>
          </a:xfrm>
          <a:prstGeom prst="rect">
            <a:avLst/>
          </a:prstGeom>
          <a:noFill/>
        </p:spPr>
        <p:txBody>
          <a:bodyPr wrap="square">
            <a:spAutoFit/>
          </a:bodyPr>
          <a:lstStyle/>
          <a:p>
            <a:r>
              <a:rPr lang="en-US" sz="1800">
                <a:solidFill>
                  <a:srgbClr val="DCEBF0"/>
                </a:solidFill>
                <a:latin typeface="Montserrat" panose="00000500000000000000" pitchFamily="2" charset="0"/>
              </a:rPr>
              <a:t>CASE STUDY chapter 2</a:t>
            </a:r>
            <a:endParaRPr lang="en-US">
              <a:solidFill>
                <a:srgbClr val="DCEBF0"/>
              </a:solidFill>
            </a:endParaRPr>
          </a:p>
        </p:txBody>
      </p:sp>
      <p:sp>
        <p:nvSpPr>
          <p:cNvPr id="16" name="TextBox 15">
            <a:extLst>
              <a:ext uri="{FF2B5EF4-FFF2-40B4-BE49-F238E27FC236}">
                <a16:creationId xmlns:a16="http://schemas.microsoft.com/office/drawing/2014/main" id="{E171384E-9D6A-4CBE-9EA8-92A3600D248D}"/>
              </a:ext>
            </a:extLst>
          </p:cNvPr>
          <p:cNvSpPr txBox="1"/>
          <p:nvPr/>
        </p:nvSpPr>
        <p:spPr>
          <a:xfrm>
            <a:off x="468260" y="2125727"/>
            <a:ext cx="7720161" cy="1754326"/>
          </a:xfrm>
          <a:prstGeom prst="rect">
            <a:avLst/>
          </a:prstGeom>
          <a:noFill/>
        </p:spPr>
        <p:txBody>
          <a:bodyPr wrap="square" rtlCol="0">
            <a:spAutoFit/>
          </a:bodyPr>
          <a:lstStyle/>
          <a:p>
            <a:r>
              <a:rPr lang="en-US" sz="5400" b="1">
                <a:solidFill>
                  <a:schemeClr val="bg1"/>
                </a:solidFill>
                <a:latin typeface="Montserrat" panose="00000500000000000000" pitchFamily="2" charset="0"/>
              </a:rPr>
              <a:t>NICE TO MEET YOU, TOO</a:t>
            </a:r>
            <a:endParaRPr lang="en-US" sz="6000" b="1">
              <a:solidFill>
                <a:srgbClr val="53CDDD"/>
              </a:solidFill>
              <a:latin typeface="Montserrat" panose="00000500000000000000" pitchFamily="2" charset="0"/>
            </a:endParaRPr>
          </a:p>
        </p:txBody>
      </p:sp>
    </p:spTree>
    <p:extLst>
      <p:ext uri="{BB962C8B-B14F-4D97-AF65-F5344CB8AC3E}">
        <p14:creationId xmlns:p14="http://schemas.microsoft.com/office/powerpoint/2010/main" val="2992089219"/>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10"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anim calcmode="lin" valueType="num">
                                      <p:cBhvr>
                                        <p:cTn id="21" dur="500" fill="hold"/>
                                        <p:tgtEl>
                                          <p:spTgt spid="16"/>
                                        </p:tgtEl>
                                        <p:attrNameLst>
                                          <p:attrName>ppt_x</p:attrName>
                                        </p:attrNameLst>
                                      </p:cBhvr>
                                      <p:tavLst>
                                        <p:tav tm="0">
                                          <p:val>
                                            <p:strVal val="#ppt_x"/>
                                          </p:val>
                                        </p:tav>
                                        <p:tav tm="100000">
                                          <p:val>
                                            <p:strVal val="#ppt_x"/>
                                          </p:val>
                                        </p:tav>
                                      </p:tavLst>
                                    </p:anim>
                                    <p:anim calcmode="lin" valueType="num">
                                      <p:cBhvr>
                                        <p:cTn id="22" dur="500" fill="hold"/>
                                        <p:tgtEl>
                                          <p:spTgt spid="16"/>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wipe(left)">
                                      <p:cBhvr>
                                        <p:cTn id="26"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P spid="15" grpId="0"/>
      <p:bldP spid="16"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5905357-5C6D-4034-BA99-98EB1CF7B5DC}"/>
              </a:ext>
            </a:extLst>
          </p:cNvPr>
          <p:cNvSpPr txBox="1"/>
          <p:nvPr/>
        </p:nvSpPr>
        <p:spPr>
          <a:xfrm>
            <a:off x="541038" y="426720"/>
            <a:ext cx="8672631" cy="1200329"/>
          </a:xfrm>
          <a:prstGeom prst="rect">
            <a:avLst/>
          </a:prstGeom>
          <a:noFill/>
        </p:spPr>
        <p:txBody>
          <a:bodyPr wrap="square" rtlCol="0">
            <a:spAutoFit/>
          </a:bodyPr>
          <a:lstStyle/>
          <a:p>
            <a:pPr rtl="0" fontAlgn="base">
              <a:spcBef>
                <a:spcPts val="0"/>
              </a:spcBef>
              <a:spcAft>
                <a:spcPts val="0"/>
              </a:spcAft>
            </a:pPr>
            <a:r>
              <a:rPr lang="fr-FR" sz="7200" b="1">
                <a:solidFill>
                  <a:srgbClr val="53CDDD"/>
                </a:solidFill>
                <a:latin typeface="Montserrat" panose="00000500000000000000" pitchFamily="2" charset="0"/>
              </a:rPr>
              <a:t>SUMMATION</a:t>
            </a:r>
          </a:p>
        </p:txBody>
      </p:sp>
      <p:pic>
        <p:nvPicPr>
          <p:cNvPr id="10" name="Graphic 9">
            <a:extLst>
              <a:ext uri="{FF2B5EF4-FFF2-40B4-BE49-F238E27FC236}">
                <a16:creationId xmlns:a16="http://schemas.microsoft.com/office/drawing/2014/main" id="{8FA026F6-7ACE-42E0-B2B7-C92F3F470C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17591" y="278359"/>
            <a:ext cx="404621" cy="296722"/>
          </a:xfrm>
          <a:prstGeom prst="rect">
            <a:avLst/>
          </a:prstGeom>
        </p:spPr>
      </p:pic>
      <p:grpSp>
        <p:nvGrpSpPr>
          <p:cNvPr id="11" name="Group 10">
            <a:extLst>
              <a:ext uri="{FF2B5EF4-FFF2-40B4-BE49-F238E27FC236}">
                <a16:creationId xmlns:a16="http://schemas.microsoft.com/office/drawing/2014/main" id="{10828FC0-141D-4FE6-8A2F-965936A9E879}"/>
              </a:ext>
            </a:extLst>
          </p:cNvPr>
          <p:cNvGrpSpPr/>
          <p:nvPr/>
        </p:nvGrpSpPr>
        <p:grpSpPr>
          <a:xfrm>
            <a:off x="11235021" y="6418684"/>
            <a:ext cx="485774" cy="95250"/>
            <a:chOff x="9518188" y="6362700"/>
            <a:chExt cx="485774" cy="95250"/>
          </a:xfrm>
        </p:grpSpPr>
        <p:sp>
          <p:nvSpPr>
            <p:cNvPr id="12" name="Rectangle: Rounded Corners 11">
              <a:extLst>
                <a:ext uri="{FF2B5EF4-FFF2-40B4-BE49-F238E27FC236}">
                  <a16:creationId xmlns:a16="http://schemas.microsoft.com/office/drawing/2014/main" id="{A02076FD-3CFB-4D5A-9812-C50688BA781D}"/>
                </a:ext>
              </a:extLst>
            </p:cNvPr>
            <p:cNvSpPr/>
            <p:nvPr/>
          </p:nvSpPr>
          <p:spPr>
            <a:xfrm>
              <a:off x="9518188" y="6362700"/>
              <a:ext cx="95250" cy="95250"/>
            </a:xfrm>
            <a:prstGeom prst="roundRect">
              <a:avLst/>
            </a:prstGeom>
            <a:solidFill>
              <a:srgbClr val="CED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4D2BF4D2-1559-4FE7-8AB6-DD29FFFF27D4}"/>
                </a:ext>
              </a:extLst>
            </p:cNvPr>
            <p:cNvSpPr/>
            <p:nvPr/>
          </p:nvSpPr>
          <p:spPr>
            <a:xfrm>
              <a:off x="9713450" y="6362700"/>
              <a:ext cx="95250" cy="95250"/>
            </a:xfrm>
            <a:prstGeom prst="roundRect">
              <a:avLst/>
            </a:prstGeom>
            <a:solidFill>
              <a:srgbClr val="798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EFC34D7-E7CD-45B7-BFE1-FBF6FA16C846}"/>
                </a:ext>
              </a:extLst>
            </p:cNvPr>
            <p:cNvSpPr/>
            <p:nvPr/>
          </p:nvSpPr>
          <p:spPr>
            <a:xfrm>
              <a:off x="9908712" y="6362700"/>
              <a:ext cx="95250" cy="95250"/>
            </a:xfrm>
            <a:prstGeom prst="roundRect">
              <a:avLst/>
            </a:prstGeom>
            <a:solidFill>
              <a:srgbClr val="B9E1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TextBox 20">
            <a:extLst>
              <a:ext uri="{FF2B5EF4-FFF2-40B4-BE49-F238E27FC236}">
                <a16:creationId xmlns:a16="http://schemas.microsoft.com/office/drawing/2014/main" id="{5F40D18B-3584-4755-8546-52EE0FF03FAB}"/>
              </a:ext>
            </a:extLst>
          </p:cNvPr>
          <p:cNvSpPr txBox="1"/>
          <p:nvPr/>
        </p:nvSpPr>
        <p:spPr>
          <a:xfrm>
            <a:off x="541037" y="1798089"/>
            <a:ext cx="2538065" cy="369332"/>
          </a:xfrm>
          <a:prstGeom prst="rect">
            <a:avLst/>
          </a:prstGeom>
          <a:noFill/>
        </p:spPr>
        <p:txBody>
          <a:bodyPr wrap="square">
            <a:spAutoFit/>
          </a:bodyPr>
          <a:lstStyle>
            <a:defPPr>
              <a:defRPr lang="en-US"/>
            </a:defPPr>
            <a:lvl1pPr fontAlgn="base">
              <a:spcBef>
                <a:spcPts val="200"/>
              </a:spcBef>
              <a:spcAft>
                <a:spcPts val="0"/>
              </a:spcAft>
              <a:defRPr b="1">
                <a:solidFill>
                  <a:srgbClr val="043F73"/>
                </a:solidFill>
                <a:latin typeface="Montserrat" panose="00000500000000000000" pitchFamily="2" charset="0"/>
              </a:defRPr>
            </a:lvl1pPr>
          </a:lstStyle>
          <a:p>
            <a:pPr rtl="0" fontAlgn="base">
              <a:spcBef>
                <a:spcPts val="0"/>
              </a:spcBef>
              <a:spcAft>
                <a:spcPts val="0"/>
              </a:spcAft>
            </a:pPr>
            <a:r>
              <a:rPr lang="fr-FR" sz="1800">
                <a:latin typeface="Montserrat" panose="00000500000000000000" pitchFamily="2" charset="0"/>
              </a:rPr>
              <a:t>Recommendations</a:t>
            </a:r>
          </a:p>
        </p:txBody>
      </p:sp>
      <p:pic>
        <p:nvPicPr>
          <p:cNvPr id="3" name="Graphic 2">
            <a:extLst>
              <a:ext uri="{FF2B5EF4-FFF2-40B4-BE49-F238E27FC236}">
                <a16:creationId xmlns:a16="http://schemas.microsoft.com/office/drawing/2014/main" id="{2A43D203-0881-4D70-9ED8-4232EB94B1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3044" y="1982755"/>
            <a:ext cx="4745912" cy="4748543"/>
          </a:xfrm>
          <a:prstGeom prst="rect">
            <a:avLst/>
          </a:prstGeom>
        </p:spPr>
      </p:pic>
    </p:spTree>
    <p:extLst>
      <p:ext uri="{BB962C8B-B14F-4D97-AF65-F5344CB8AC3E}">
        <p14:creationId xmlns:p14="http://schemas.microsoft.com/office/powerpoint/2010/main" val="139020115"/>
      </p:ext>
    </p:extLst>
  </p:cSld>
  <p:clrMapOvr>
    <a:overrideClrMapping bg1="lt1" tx1="dk1" bg2="lt2" tx2="dk2" accent1="accent1" accent2="accent2" accent3="accent3" accent4="accent4" accent5="accent5" accent6="accent6" hlink="hlink" folHlink="folHlink"/>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anim calcmode="lin" valueType="num">
                                      <p:cBhvr>
                                        <p:cTn id="13" dur="500" fill="hold"/>
                                        <p:tgtEl>
                                          <p:spTgt spid="21"/>
                                        </p:tgtEl>
                                        <p:attrNameLst>
                                          <p:attrName>ppt_x</p:attrName>
                                        </p:attrNameLst>
                                      </p:cBhvr>
                                      <p:tavLst>
                                        <p:tav tm="0">
                                          <p:val>
                                            <p:strVal val="#ppt_x"/>
                                          </p:val>
                                        </p:tav>
                                        <p:tav tm="100000">
                                          <p:val>
                                            <p:strVal val="#ppt_x"/>
                                          </p:val>
                                        </p:tav>
                                      </p:tavLst>
                                    </p:anim>
                                    <p:anim calcmode="lin" valueType="num">
                                      <p:cBhvr>
                                        <p:cTn id="14" dur="500" fill="hold"/>
                                        <p:tgtEl>
                                          <p:spTgt spid="21"/>
                                        </p:tgtEl>
                                        <p:attrNameLst>
                                          <p:attrName>ppt_y</p:attrName>
                                        </p:attrNameLst>
                                      </p:cBhvr>
                                      <p:tavLst>
                                        <p:tav tm="0">
                                          <p:val>
                                            <p:strVal val="#ppt_y+.1"/>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33059"/>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83D65A-D6F5-478C-B342-9751E4645B05}"/>
              </a:ext>
            </a:extLst>
          </p:cNvPr>
          <p:cNvSpPr txBox="1"/>
          <p:nvPr/>
        </p:nvSpPr>
        <p:spPr>
          <a:xfrm>
            <a:off x="541038" y="426720"/>
            <a:ext cx="8672631" cy="1200329"/>
          </a:xfrm>
          <a:prstGeom prst="rect">
            <a:avLst/>
          </a:prstGeom>
          <a:noFill/>
        </p:spPr>
        <p:txBody>
          <a:bodyPr wrap="square" rtlCol="0">
            <a:spAutoFit/>
          </a:bodyPr>
          <a:lstStyle/>
          <a:p>
            <a:pPr rtl="0" fontAlgn="base">
              <a:spcBef>
                <a:spcPts val="0"/>
              </a:spcBef>
              <a:spcAft>
                <a:spcPts val="0"/>
              </a:spcAft>
            </a:pPr>
            <a:r>
              <a:rPr lang="fr-FR" sz="7200" b="1">
                <a:solidFill>
                  <a:srgbClr val="53CDDD"/>
                </a:solidFill>
                <a:latin typeface="Montserrat" panose="00000500000000000000" pitchFamily="2" charset="0"/>
              </a:rPr>
              <a:t>REFLECTION</a:t>
            </a:r>
          </a:p>
        </p:txBody>
      </p:sp>
      <p:sp>
        <p:nvSpPr>
          <p:cNvPr id="6" name="TextBox 5">
            <a:extLst>
              <a:ext uri="{FF2B5EF4-FFF2-40B4-BE49-F238E27FC236}">
                <a16:creationId xmlns:a16="http://schemas.microsoft.com/office/drawing/2014/main" id="{CF10ED2D-DC23-4089-A188-75BD3A9B4C9B}"/>
              </a:ext>
            </a:extLst>
          </p:cNvPr>
          <p:cNvSpPr txBox="1"/>
          <p:nvPr/>
        </p:nvSpPr>
        <p:spPr>
          <a:xfrm>
            <a:off x="586304" y="1721565"/>
            <a:ext cx="8774980" cy="671979"/>
          </a:xfrm>
          <a:prstGeom prst="rect">
            <a:avLst/>
          </a:prstGeom>
          <a:noFill/>
        </p:spPr>
        <p:txBody>
          <a:bodyPr wrap="square">
            <a:spAutoFit/>
          </a:bodyPr>
          <a:lstStyle>
            <a:defPPr>
              <a:defRPr lang="en-US"/>
            </a:defPPr>
            <a:lvl1pPr fontAlgn="base">
              <a:spcBef>
                <a:spcPts val="200"/>
              </a:spcBef>
              <a:spcAft>
                <a:spcPts val="0"/>
              </a:spcAft>
              <a:defRPr b="1">
                <a:solidFill>
                  <a:schemeClr val="bg1"/>
                </a:solidFill>
                <a:latin typeface="Montserrat" panose="00000500000000000000" pitchFamily="2" charset="0"/>
              </a:defRPr>
            </a:lvl1pPr>
          </a:lstStyle>
          <a:p>
            <a:r>
              <a:rPr lang="en-US">
                <a:solidFill>
                  <a:srgbClr val="53CDDD"/>
                </a:solidFill>
                <a:latin typeface="Montserrat Medium" panose="00000600000000000000" pitchFamily="2" charset="0"/>
              </a:rPr>
              <a:t>1. </a:t>
            </a:r>
            <a:r>
              <a:rPr lang="en-US" b="0">
                <a:latin typeface="Montserrat ExtraLight" panose="00000300000000000000" pitchFamily="2" charset="0"/>
              </a:rPr>
              <a:t>What verbal and nonverbal behaviors demonstrated the forming stage of group development?</a:t>
            </a:r>
          </a:p>
        </p:txBody>
      </p:sp>
      <p:sp>
        <p:nvSpPr>
          <p:cNvPr id="2" name="Rectangle: Rounded Corners 1">
            <a:extLst>
              <a:ext uri="{FF2B5EF4-FFF2-40B4-BE49-F238E27FC236}">
                <a16:creationId xmlns:a16="http://schemas.microsoft.com/office/drawing/2014/main" id="{562791C0-7467-4781-B821-88C508B029D1}"/>
              </a:ext>
            </a:extLst>
          </p:cNvPr>
          <p:cNvSpPr/>
          <p:nvPr/>
        </p:nvSpPr>
        <p:spPr>
          <a:xfrm>
            <a:off x="706169" y="2488060"/>
            <a:ext cx="8374457" cy="454316"/>
          </a:xfrm>
          <a:prstGeom prst="roundRect">
            <a:avLst>
              <a:gd name="adj" fmla="val 11194"/>
            </a:avLst>
          </a:prstGeom>
          <a:gradFill flip="none" rotWithShape="1">
            <a:gsLst>
              <a:gs pos="0">
                <a:srgbClr val="033059">
                  <a:lumMod val="100000"/>
                  <a:alpha val="68000"/>
                </a:srgbClr>
              </a:gs>
              <a:gs pos="53000">
                <a:schemeClr val="bg1">
                  <a:lumMod val="95000"/>
                  <a:alpha val="14000"/>
                </a:schemeClr>
              </a:gs>
              <a:gs pos="100000">
                <a:srgbClr val="53CDDD">
                  <a:alpha val="12000"/>
                </a:srgb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bg1">
                    <a:lumMod val="95000"/>
                  </a:schemeClr>
                </a:solidFill>
                <a:latin typeface="Montserrat" panose="00000500000000000000" pitchFamily="2" charset="0"/>
              </a:rPr>
              <a:t>Verbal: </a:t>
            </a:r>
            <a:r>
              <a:rPr lang="en-US" b="1">
                <a:solidFill>
                  <a:srgbClr val="53CDDD"/>
                </a:solidFill>
                <a:latin typeface="Montserrat" panose="00000500000000000000" pitchFamily="2" charset="0"/>
              </a:rPr>
              <a:t>Tone, Word</a:t>
            </a:r>
          </a:p>
        </p:txBody>
      </p:sp>
      <p:sp>
        <p:nvSpPr>
          <p:cNvPr id="7" name="Rectangle: Rounded Corners 6">
            <a:extLst>
              <a:ext uri="{FF2B5EF4-FFF2-40B4-BE49-F238E27FC236}">
                <a16:creationId xmlns:a16="http://schemas.microsoft.com/office/drawing/2014/main" id="{9377C359-047D-4B26-A2B2-BC0DB65383BB}"/>
              </a:ext>
            </a:extLst>
          </p:cNvPr>
          <p:cNvSpPr/>
          <p:nvPr/>
        </p:nvSpPr>
        <p:spPr>
          <a:xfrm>
            <a:off x="706169" y="3103696"/>
            <a:ext cx="8374457" cy="454316"/>
          </a:xfrm>
          <a:prstGeom prst="roundRect">
            <a:avLst>
              <a:gd name="adj" fmla="val 11194"/>
            </a:avLst>
          </a:prstGeom>
          <a:gradFill flip="none" rotWithShape="1">
            <a:gsLst>
              <a:gs pos="0">
                <a:srgbClr val="033059">
                  <a:lumMod val="100000"/>
                  <a:alpha val="27000"/>
                </a:srgbClr>
              </a:gs>
              <a:gs pos="40000">
                <a:schemeClr val="bg1">
                  <a:lumMod val="95000"/>
                  <a:alpha val="14000"/>
                </a:schemeClr>
              </a:gs>
              <a:gs pos="100000">
                <a:srgbClr val="53CDDD">
                  <a:alpha val="22000"/>
                </a:srgbClr>
              </a:gs>
            </a:gsLst>
            <a:lin ang="156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bg1">
                    <a:lumMod val="95000"/>
                  </a:schemeClr>
                </a:solidFill>
                <a:latin typeface="Montserrat" panose="00000500000000000000" pitchFamily="2" charset="0"/>
              </a:rPr>
              <a:t>Nonverbal: </a:t>
            </a:r>
            <a:r>
              <a:rPr lang="en-US" b="1">
                <a:solidFill>
                  <a:srgbClr val="53CDDD"/>
                </a:solidFill>
                <a:latin typeface="Montserrat" panose="00000500000000000000" pitchFamily="2" charset="0"/>
              </a:rPr>
              <a:t>Body movement, gestures</a:t>
            </a:r>
          </a:p>
        </p:txBody>
      </p:sp>
      <p:sp>
        <p:nvSpPr>
          <p:cNvPr id="8" name="TextBox 7">
            <a:extLst>
              <a:ext uri="{FF2B5EF4-FFF2-40B4-BE49-F238E27FC236}">
                <a16:creationId xmlns:a16="http://schemas.microsoft.com/office/drawing/2014/main" id="{A30ECDFC-A326-4785-9A96-BA419B936EA7}"/>
              </a:ext>
            </a:extLst>
          </p:cNvPr>
          <p:cNvSpPr txBox="1"/>
          <p:nvPr/>
        </p:nvSpPr>
        <p:spPr>
          <a:xfrm>
            <a:off x="586303" y="4141291"/>
            <a:ext cx="8774980" cy="646331"/>
          </a:xfrm>
          <a:prstGeom prst="rect">
            <a:avLst/>
          </a:prstGeom>
          <a:noFill/>
        </p:spPr>
        <p:txBody>
          <a:bodyPr wrap="square">
            <a:spAutoFit/>
          </a:bodyPr>
          <a:lstStyle>
            <a:defPPr>
              <a:defRPr lang="en-US"/>
            </a:defPPr>
            <a:lvl1pPr fontAlgn="base">
              <a:spcBef>
                <a:spcPts val="200"/>
              </a:spcBef>
              <a:spcAft>
                <a:spcPts val="0"/>
              </a:spcAft>
              <a:defRPr b="1">
                <a:solidFill>
                  <a:schemeClr val="bg1"/>
                </a:solidFill>
                <a:latin typeface="Montserrat" panose="00000500000000000000" pitchFamily="2" charset="0"/>
              </a:defRPr>
            </a:lvl1pPr>
          </a:lstStyle>
          <a:p>
            <a:r>
              <a:rPr lang="en-US">
                <a:solidFill>
                  <a:srgbClr val="53CDDD"/>
                </a:solidFill>
                <a:latin typeface="Montserrat Medium" panose="00000600000000000000" pitchFamily="2" charset="0"/>
              </a:rPr>
              <a:t>2. </a:t>
            </a:r>
            <a:r>
              <a:rPr lang="en-US" b="0">
                <a:latin typeface="Montserrat ExtraLight" panose="00000300000000000000" pitchFamily="2" charset="0"/>
              </a:rPr>
              <a:t>In your opinion, which members are most likely to compete for status and influence in the storming stage?</a:t>
            </a:r>
          </a:p>
        </p:txBody>
      </p:sp>
      <p:sp>
        <p:nvSpPr>
          <p:cNvPr id="9" name="Rectangle: Rounded Corners 8">
            <a:extLst>
              <a:ext uri="{FF2B5EF4-FFF2-40B4-BE49-F238E27FC236}">
                <a16:creationId xmlns:a16="http://schemas.microsoft.com/office/drawing/2014/main" id="{5B69F422-E38E-4BA4-B8CB-C70F3A54EF14}"/>
              </a:ext>
            </a:extLst>
          </p:cNvPr>
          <p:cNvSpPr/>
          <p:nvPr/>
        </p:nvSpPr>
        <p:spPr>
          <a:xfrm>
            <a:off x="706169" y="4860495"/>
            <a:ext cx="8374457" cy="381461"/>
          </a:xfrm>
          <a:prstGeom prst="roundRect">
            <a:avLst>
              <a:gd name="adj" fmla="val 11194"/>
            </a:avLst>
          </a:prstGeom>
          <a:gradFill flip="none" rotWithShape="1">
            <a:gsLst>
              <a:gs pos="0">
                <a:srgbClr val="033059">
                  <a:lumMod val="100000"/>
                  <a:alpha val="27000"/>
                </a:srgbClr>
              </a:gs>
              <a:gs pos="40000">
                <a:schemeClr val="bg1">
                  <a:lumMod val="95000"/>
                  <a:alpha val="16000"/>
                </a:schemeClr>
              </a:gs>
              <a:gs pos="100000">
                <a:srgbClr val="53CDDD">
                  <a:alpha val="22000"/>
                </a:srgbClr>
              </a:gs>
            </a:gsLst>
            <a:lin ang="4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bg1">
                    <a:lumMod val="95000"/>
                  </a:schemeClr>
                </a:solidFill>
                <a:latin typeface="Montserrat" panose="00000500000000000000" pitchFamily="2" charset="0"/>
              </a:rPr>
              <a:t>It’s Ray. </a:t>
            </a:r>
          </a:p>
        </p:txBody>
      </p:sp>
      <p:pic>
        <p:nvPicPr>
          <p:cNvPr id="10" name="Picture 9" descr="A person sitting on a stool&#10;&#10;Description automatically generated with low confidence">
            <a:extLst>
              <a:ext uri="{FF2B5EF4-FFF2-40B4-BE49-F238E27FC236}">
                <a16:creationId xmlns:a16="http://schemas.microsoft.com/office/drawing/2014/main" id="{AFF14B9A-E4AA-48C0-B129-35F0B29FF926}"/>
              </a:ext>
            </a:extLst>
          </p:cNvPr>
          <p:cNvPicPr>
            <a:picLocks noChangeAspect="1"/>
          </p:cNvPicPr>
          <p:nvPr/>
        </p:nvPicPr>
        <p:blipFill rotWithShape="1">
          <a:blip r:embed="rId2">
            <a:extLst>
              <a:ext uri="{28A0092B-C50C-407E-A947-70E740481C1C}">
                <a14:useLocalDpi xmlns:a14="http://schemas.microsoft.com/office/drawing/2010/main" val="0"/>
              </a:ext>
            </a:extLst>
          </a:blip>
          <a:srcRect l="14170" r="21361"/>
          <a:stretch/>
        </p:blipFill>
        <p:spPr>
          <a:xfrm flipH="1">
            <a:off x="9361282" y="2270122"/>
            <a:ext cx="2830718" cy="4388667"/>
          </a:xfrm>
          <a:prstGeom prst="rect">
            <a:avLst/>
          </a:prstGeom>
        </p:spPr>
      </p:pic>
      <p:pic>
        <p:nvPicPr>
          <p:cNvPr id="11" name="Graphic 10">
            <a:extLst>
              <a:ext uri="{FF2B5EF4-FFF2-40B4-BE49-F238E27FC236}">
                <a16:creationId xmlns:a16="http://schemas.microsoft.com/office/drawing/2014/main" id="{DBBD91BB-6976-4E88-A112-899DB0B6BF8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17591" y="278359"/>
            <a:ext cx="404621" cy="296722"/>
          </a:xfrm>
          <a:prstGeom prst="rect">
            <a:avLst/>
          </a:prstGeom>
        </p:spPr>
      </p:pic>
    </p:spTree>
    <p:extLst>
      <p:ext uri="{BB962C8B-B14F-4D97-AF65-F5344CB8AC3E}">
        <p14:creationId xmlns:p14="http://schemas.microsoft.com/office/powerpoint/2010/main" val="2066249029"/>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anim calcmode="lin" valueType="num">
                                      <p:cBhvr>
                                        <p:cTn id="13" dur="500" fill="hold"/>
                                        <p:tgtEl>
                                          <p:spTgt spid="6"/>
                                        </p:tgtEl>
                                        <p:attrNameLst>
                                          <p:attrName>ppt_x</p:attrName>
                                        </p:attrNameLst>
                                      </p:cBhvr>
                                      <p:tavLst>
                                        <p:tav tm="0">
                                          <p:val>
                                            <p:strVal val="#ppt_x"/>
                                          </p:val>
                                        </p:tav>
                                        <p:tav tm="100000">
                                          <p:val>
                                            <p:strVal val="#ppt_x"/>
                                          </p:val>
                                        </p:tav>
                                      </p:tavLst>
                                    </p:anim>
                                    <p:anim calcmode="lin" valueType="num">
                                      <p:cBhvr>
                                        <p:cTn id="14" dur="5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5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anim calcmode="lin" valueType="num">
                                      <p:cBhvr>
                                        <p:cTn id="18" dur="500" fill="hold"/>
                                        <p:tgtEl>
                                          <p:spTgt spid="2"/>
                                        </p:tgtEl>
                                        <p:attrNameLst>
                                          <p:attrName>ppt_x</p:attrName>
                                        </p:attrNameLst>
                                      </p:cBhvr>
                                      <p:tavLst>
                                        <p:tav tm="0">
                                          <p:val>
                                            <p:strVal val="#ppt_x"/>
                                          </p:val>
                                        </p:tav>
                                        <p:tav tm="100000">
                                          <p:val>
                                            <p:strVal val="#ppt_x"/>
                                          </p:val>
                                        </p:tav>
                                      </p:tavLst>
                                    </p:anim>
                                    <p:anim calcmode="lin" valueType="num">
                                      <p:cBhvr>
                                        <p:cTn id="19" dur="5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5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anim calcmode="lin" valueType="num">
                                      <p:cBhvr>
                                        <p:cTn id="28" dur="500" fill="hold"/>
                                        <p:tgtEl>
                                          <p:spTgt spid="9"/>
                                        </p:tgtEl>
                                        <p:attrNameLst>
                                          <p:attrName>ppt_x</p:attrName>
                                        </p:attrNameLst>
                                      </p:cBhvr>
                                      <p:tavLst>
                                        <p:tav tm="0">
                                          <p:val>
                                            <p:strVal val="#ppt_x"/>
                                          </p:val>
                                        </p:tav>
                                        <p:tav tm="100000">
                                          <p:val>
                                            <p:strVal val="#ppt_x"/>
                                          </p:val>
                                        </p:tav>
                                      </p:tavLst>
                                    </p:anim>
                                    <p:anim calcmode="lin" valueType="num">
                                      <p:cBhvr>
                                        <p:cTn id="29" dur="500" fill="hold"/>
                                        <p:tgtEl>
                                          <p:spTgt spid="9"/>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anim calcmode="lin" valueType="num">
                                      <p:cBhvr>
                                        <p:cTn id="33" dur="500" fill="hold"/>
                                        <p:tgtEl>
                                          <p:spTgt spid="8"/>
                                        </p:tgtEl>
                                        <p:attrNameLst>
                                          <p:attrName>ppt_x</p:attrName>
                                        </p:attrNameLst>
                                      </p:cBhvr>
                                      <p:tavLst>
                                        <p:tav tm="0">
                                          <p:val>
                                            <p:strVal val="#ppt_x"/>
                                          </p:val>
                                        </p:tav>
                                        <p:tav tm="100000">
                                          <p:val>
                                            <p:strVal val="#ppt_x"/>
                                          </p:val>
                                        </p:tav>
                                      </p:tavLst>
                                    </p:anim>
                                    <p:anim calcmode="lin" valueType="num">
                                      <p:cBhvr>
                                        <p:cTn id="34" dur="500" fill="hold"/>
                                        <p:tgtEl>
                                          <p:spTgt spid="8"/>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anim calcmode="lin" valueType="num">
                                      <p:cBhvr>
                                        <p:cTn id="38" dur="500" fill="hold"/>
                                        <p:tgtEl>
                                          <p:spTgt spid="10"/>
                                        </p:tgtEl>
                                        <p:attrNameLst>
                                          <p:attrName>ppt_x</p:attrName>
                                        </p:attrNameLst>
                                      </p:cBhvr>
                                      <p:tavLst>
                                        <p:tav tm="0">
                                          <p:val>
                                            <p:strVal val="#ppt_x"/>
                                          </p:val>
                                        </p:tav>
                                        <p:tav tm="100000">
                                          <p:val>
                                            <p:strVal val="#ppt_x"/>
                                          </p:val>
                                        </p:tav>
                                      </p:tavLst>
                                    </p:anim>
                                    <p:anim calcmode="lin" valueType="num">
                                      <p:cBhvr>
                                        <p:cTn id="3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2" grpId="0" animBg="1"/>
      <p:bldP spid="7" grpId="0" animBg="1"/>
      <p:bldP spid="8" grpId="0"/>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33059"/>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283D65A-D6F5-478C-B342-9751E4645B05}"/>
              </a:ext>
            </a:extLst>
          </p:cNvPr>
          <p:cNvSpPr txBox="1"/>
          <p:nvPr/>
        </p:nvSpPr>
        <p:spPr>
          <a:xfrm>
            <a:off x="541038" y="426720"/>
            <a:ext cx="8672631" cy="1200329"/>
          </a:xfrm>
          <a:prstGeom prst="rect">
            <a:avLst/>
          </a:prstGeom>
          <a:noFill/>
        </p:spPr>
        <p:txBody>
          <a:bodyPr wrap="square" rtlCol="0">
            <a:spAutoFit/>
          </a:bodyPr>
          <a:lstStyle/>
          <a:p>
            <a:pPr rtl="0" fontAlgn="base">
              <a:spcBef>
                <a:spcPts val="0"/>
              </a:spcBef>
              <a:spcAft>
                <a:spcPts val="0"/>
              </a:spcAft>
            </a:pPr>
            <a:r>
              <a:rPr lang="fr-FR" sz="7200" b="1">
                <a:solidFill>
                  <a:srgbClr val="53CDDD"/>
                </a:solidFill>
                <a:latin typeface="Montserrat" panose="00000500000000000000" pitchFamily="2" charset="0"/>
              </a:rPr>
              <a:t>REFLECTION</a:t>
            </a:r>
          </a:p>
        </p:txBody>
      </p:sp>
      <p:sp>
        <p:nvSpPr>
          <p:cNvPr id="6" name="TextBox 5">
            <a:extLst>
              <a:ext uri="{FF2B5EF4-FFF2-40B4-BE49-F238E27FC236}">
                <a16:creationId xmlns:a16="http://schemas.microsoft.com/office/drawing/2014/main" id="{CF10ED2D-DC23-4089-A188-75BD3A9B4C9B}"/>
              </a:ext>
            </a:extLst>
          </p:cNvPr>
          <p:cNvSpPr txBox="1"/>
          <p:nvPr/>
        </p:nvSpPr>
        <p:spPr>
          <a:xfrm>
            <a:off x="586304" y="1721565"/>
            <a:ext cx="8774980" cy="646331"/>
          </a:xfrm>
          <a:prstGeom prst="rect">
            <a:avLst/>
          </a:prstGeom>
          <a:noFill/>
        </p:spPr>
        <p:txBody>
          <a:bodyPr wrap="square">
            <a:spAutoFit/>
          </a:bodyPr>
          <a:lstStyle>
            <a:defPPr>
              <a:defRPr lang="en-US"/>
            </a:defPPr>
            <a:lvl1pPr fontAlgn="base">
              <a:spcBef>
                <a:spcPts val="200"/>
              </a:spcBef>
              <a:spcAft>
                <a:spcPts val="0"/>
              </a:spcAft>
              <a:defRPr b="1">
                <a:solidFill>
                  <a:schemeClr val="bg1"/>
                </a:solidFill>
                <a:latin typeface="Montserrat" panose="00000500000000000000" pitchFamily="2" charset="0"/>
              </a:defRPr>
            </a:lvl1pPr>
          </a:lstStyle>
          <a:p>
            <a:r>
              <a:rPr lang="en-US">
                <a:solidFill>
                  <a:srgbClr val="53CDDD"/>
                </a:solidFill>
                <a:latin typeface="Montserrat Medium" panose="00000600000000000000" pitchFamily="2" charset="0"/>
              </a:rPr>
              <a:t>3. </a:t>
            </a:r>
            <a:r>
              <a:rPr lang="en-US" b="0">
                <a:latin typeface="Montserrat ExtraLight" panose="00000300000000000000" pitchFamily="2" charset="0"/>
              </a:rPr>
              <a:t>What strategies did group members use or should they have used to decrease primary tension?</a:t>
            </a:r>
          </a:p>
        </p:txBody>
      </p:sp>
      <p:sp>
        <p:nvSpPr>
          <p:cNvPr id="2" name="Rectangle: Rounded Corners 1">
            <a:extLst>
              <a:ext uri="{FF2B5EF4-FFF2-40B4-BE49-F238E27FC236}">
                <a16:creationId xmlns:a16="http://schemas.microsoft.com/office/drawing/2014/main" id="{562791C0-7467-4781-B821-88C508B029D1}"/>
              </a:ext>
            </a:extLst>
          </p:cNvPr>
          <p:cNvSpPr/>
          <p:nvPr/>
        </p:nvSpPr>
        <p:spPr>
          <a:xfrm>
            <a:off x="706169" y="2488060"/>
            <a:ext cx="8374457" cy="454316"/>
          </a:xfrm>
          <a:prstGeom prst="roundRect">
            <a:avLst>
              <a:gd name="adj" fmla="val 11194"/>
            </a:avLst>
          </a:prstGeom>
          <a:gradFill flip="none" rotWithShape="1">
            <a:gsLst>
              <a:gs pos="0">
                <a:srgbClr val="033059">
                  <a:lumMod val="100000"/>
                  <a:alpha val="68000"/>
                </a:srgbClr>
              </a:gs>
              <a:gs pos="53000">
                <a:schemeClr val="bg1">
                  <a:lumMod val="95000"/>
                  <a:alpha val="14000"/>
                </a:schemeClr>
              </a:gs>
              <a:gs pos="100000">
                <a:srgbClr val="53CDDD">
                  <a:alpha val="12000"/>
                </a:srgbClr>
              </a:gs>
            </a:gsLst>
            <a:lin ang="16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bg1">
                    <a:lumMod val="95000"/>
                  </a:schemeClr>
                </a:solidFill>
                <a:latin typeface="Montserrat" panose="00000500000000000000" pitchFamily="2" charset="0"/>
              </a:rPr>
              <a:t>They did:</a:t>
            </a:r>
            <a:r>
              <a:rPr lang="en-US" b="1">
                <a:solidFill>
                  <a:srgbClr val="53CDDD"/>
                </a:solidFill>
                <a:latin typeface="Montserrat" panose="00000500000000000000" pitchFamily="2" charset="0"/>
              </a:rPr>
              <a:t> Handshake, Smile</a:t>
            </a:r>
          </a:p>
        </p:txBody>
      </p:sp>
      <p:sp>
        <p:nvSpPr>
          <p:cNvPr id="7" name="Rectangle: Rounded Corners 6">
            <a:extLst>
              <a:ext uri="{FF2B5EF4-FFF2-40B4-BE49-F238E27FC236}">
                <a16:creationId xmlns:a16="http://schemas.microsoft.com/office/drawing/2014/main" id="{9377C359-047D-4B26-A2B2-BC0DB65383BB}"/>
              </a:ext>
            </a:extLst>
          </p:cNvPr>
          <p:cNvSpPr/>
          <p:nvPr/>
        </p:nvSpPr>
        <p:spPr>
          <a:xfrm>
            <a:off x="706169" y="3103696"/>
            <a:ext cx="8374457" cy="454316"/>
          </a:xfrm>
          <a:prstGeom prst="roundRect">
            <a:avLst>
              <a:gd name="adj" fmla="val 11194"/>
            </a:avLst>
          </a:prstGeom>
          <a:gradFill flip="none" rotWithShape="1">
            <a:gsLst>
              <a:gs pos="0">
                <a:srgbClr val="033059">
                  <a:lumMod val="100000"/>
                  <a:alpha val="27000"/>
                </a:srgbClr>
              </a:gs>
              <a:gs pos="40000">
                <a:schemeClr val="bg1">
                  <a:lumMod val="95000"/>
                  <a:alpha val="14000"/>
                </a:schemeClr>
              </a:gs>
              <a:gs pos="100000">
                <a:srgbClr val="53CDDD">
                  <a:alpha val="22000"/>
                </a:srgbClr>
              </a:gs>
            </a:gsLst>
            <a:lin ang="156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solidFill>
                  <a:schemeClr val="bg1">
                    <a:lumMod val="95000"/>
                  </a:schemeClr>
                </a:solidFill>
                <a:latin typeface="Montserrat" panose="00000500000000000000" pitchFamily="2" charset="0"/>
              </a:rPr>
              <a:t>They should: </a:t>
            </a:r>
            <a:r>
              <a:rPr lang="en-US" b="1">
                <a:solidFill>
                  <a:srgbClr val="53CDDD"/>
                </a:solidFill>
                <a:latin typeface="Montserrat" panose="00000500000000000000" pitchFamily="2" charset="0"/>
              </a:rPr>
              <a:t>Be</a:t>
            </a:r>
            <a:r>
              <a:rPr lang="en-US">
                <a:solidFill>
                  <a:schemeClr val="bg1">
                    <a:lumMod val="95000"/>
                  </a:schemeClr>
                </a:solidFill>
                <a:latin typeface="Montserrat" panose="00000500000000000000" pitchFamily="2" charset="0"/>
              </a:rPr>
              <a:t> </a:t>
            </a:r>
            <a:r>
              <a:rPr lang="en-US" b="1">
                <a:solidFill>
                  <a:srgbClr val="53CDDD"/>
                </a:solidFill>
                <a:latin typeface="Montserrat" panose="00000500000000000000" pitchFamily="2" charset="0"/>
              </a:rPr>
              <a:t>Confident, Be Informal, Talk about themselves</a:t>
            </a:r>
          </a:p>
        </p:txBody>
      </p:sp>
      <p:sp>
        <p:nvSpPr>
          <p:cNvPr id="8" name="TextBox 7">
            <a:extLst>
              <a:ext uri="{FF2B5EF4-FFF2-40B4-BE49-F238E27FC236}">
                <a16:creationId xmlns:a16="http://schemas.microsoft.com/office/drawing/2014/main" id="{A30ECDFC-A326-4785-9A96-BA419B936EA7}"/>
              </a:ext>
            </a:extLst>
          </p:cNvPr>
          <p:cNvSpPr txBox="1"/>
          <p:nvPr/>
        </p:nvSpPr>
        <p:spPr>
          <a:xfrm>
            <a:off x="586303" y="4141291"/>
            <a:ext cx="8774980" cy="646331"/>
          </a:xfrm>
          <a:prstGeom prst="rect">
            <a:avLst/>
          </a:prstGeom>
          <a:noFill/>
        </p:spPr>
        <p:txBody>
          <a:bodyPr wrap="square">
            <a:spAutoFit/>
          </a:bodyPr>
          <a:lstStyle>
            <a:defPPr>
              <a:defRPr lang="en-US"/>
            </a:defPPr>
            <a:lvl1pPr fontAlgn="base">
              <a:spcBef>
                <a:spcPts val="200"/>
              </a:spcBef>
              <a:spcAft>
                <a:spcPts val="0"/>
              </a:spcAft>
              <a:defRPr b="1">
                <a:solidFill>
                  <a:schemeClr val="bg1"/>
                </a:solidFill>
                <a:latin typeface="Montserrat" panose="00000500000000000000" pitchFamily="2" charset="0"/>
              </a:defRPr>
            </a:lvl1pPr>
          </a:lstStyle>
          <a:p>
            <a:r>
              <a:rPr lang="en-US">
                <a:solidFill>
                  <a:srgbClr val="53CDDD"/>
                </a:solidFill>
                <a:latin typeface="Montserrat Medium" panose="00000600000000000000" pitchFamily="2" charset="0"/>
              </a:rPr>
              <a:t>4. </a:t>
            </a:r>
            <a:r>
              <a:rPr lang="en-US" b="0">
                <a:latin typeface="Montserrat ExtraLight" panose="00000300000000000000" pitchFamily="2" charset="0"/>
              </a:rPr>
              <a:t>What, if any, dialectic tensions will affect how well this group achieves its common goal and how well members get along with one another?</a:t>
            </a:r>
          </a:p>
        </p:txBody>
      </p:sp>
      <p:sp>
        <p:nvSpPr>
          <p:cNvPr id="9" name="Rectangle: Rounded Corners 8">
            <a:extLst>
              <a:ext uri="{FF2B5EF4-FFF2-40B4-BE49-F238E27FC236}">
                <a16:creationId xmlns:a16="http://schemas.microsoft.com/office/drawing/2014/main" id="{5B69F422-E38E-4BA4-B8CB-C70F3A54EF14}"/>
              </a:ext>
            </a:extLst>
          </p:cNvPr>
          <p:cNvSpPr/>
          <p:nvPr/>
        </p:nvSpPr>
        <p:spPr>
          <a:xfrm>
            <a:off x="706169" y="4860495"/>
            <a:ext cx="8374457" cy="1570785"/>
          </a:xfrm>
          <a:prstGeom prst="roundRect">
            <a:avLst>
              <a:gd name="adj" fmla="val 11194"/>
            </a:avLst>
          </a:prstGeom>
          <a:gradFill flip="none" rotWithShape="1">
            <a:gsLst>
              <a:gs pos="0">
                <a:srgbClr val="033059">
                  <a:lumMod val="100000"/>
                  <a:alpha val="27000"/>
                </a:srgbClr>
              </a:gs>
              <a:gs pos="40000">
                <a:schemeClr val="bg1">
                  <a:lumMod val="95000"/>
                  <a:alpha val="16000"/>
                </a:schemeClr>
              </a:gs>
              <a:gs pos="100000">
                <a:srgbClr val="53CDDD">
                  <a:alpha val="22000"/>
                </a:srgbClr>
              </a:gs>
            </a:gsLst>
            <a:lin ang="48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US" sz="1600">
                <a:solidFill>
                  <a:schemeClr val="bg1">
                    <a:lumMod val="95000"/>
                  </a:schemeClr>
                </a:solidFill>
                <a:latin typeface="Montserrat" panose="00000500000000000000" pitchFamily="2" charset="0"/>
              </a:rPr>
              <a:t>They do feel acquainted with each other after the meeting that lasts only a few minutes. There are some problems, such as Dave with dictatorial, or Bill, who is unable to talk about his bad feeling about Dave, and maybe the whole group when they ignore Betty, but these are not a huge problem if they move closer to It’s Raeach other.</a:t>
            </a:r>
          </a:p>
        </p:txBody>
      </p:sp>
      <p:pic>
        <p:nvPicPr>
          <p:cNvPr id="11" name="Picture 10" descr="A person sitting on a stool&#10;&#10;Description automatically generated with low confidence">
            <a:extLst>
              <a:ext uri="{FF2B5EF4-FFF2-40B4-BE49-F238E27FC236}">
                <a16:creationId xmlns:a16="http://schemas.microsoft.com/office/drawing/2014/main" id="{61639219-55C9-4B13-AE6E-22FE46B83702}"/>
              </a:ext>
            </a:extLst>
          </p:cNvPr>
          <p:cNvPicPr>
            <a:picLocks noChangeAspect="1"/>
          </p:cNvPicPr>
          <p:nvPr/>
        </p:nvPicPr>
        <p:blipFill rotWithShape="1">
          <a:blip r:embed="rId2">
            <a:extLst>
              <a:ext uri="{28A0092B-C50C-407E-A947-70E740481C1C}">
                <a14:useLocalDpi xmlns:a14="http://schemas.microsoft.com/office/drawing/2010/main" val="0"/>
              </a:ext>
            </a:extLst>
          </a:blip>
          <a:srcRect l="14170" r="21361"/>
          <a:stretch/>
        </p:blipFill>
        <p:spPr>
          <a:xfrm flipH="1">
            <a:off x="9361282" y="2270122"/>
            <a:ext cx="2830718" cy="4388667"/>
          </a:xfrm>
          <a:prstGeom prst="rect">
            <a:avLst/>
          </a:prstGeom>
        </p:spPr>
      </p:pic>
      <p:pic>
        <p:nvPicPr>
          <p:cNvPr id="12" name="Graphic 11">
            <a:extLst>
              <a:ext uri="{FF2B5EF4-FFF2-40B4-BE49-F238E27FC236}">
                <a16:creationId xmlns:a16="http://schemas.microsoft.com/office/drawing/2014/main" id="{5242A86D-191D-4052-A84E-5DD5BB75F43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17591" y="278359"/>
            <a:ext cx="404621" cy="296722"/>
          </a:xfrm>
          <a:prstGeom prst="rect">
            <a:avLst/>
          </a:prstGeom>
        </p:spPr>
      </p:pic>
    </p:spTree>
    <p:extLst>
      <p:ext uri="{BB962C8B-B14F-4D97-AF65-F5344CB8AC3E}">
        <p14:creationId xmlns:p14="http://schemas.microsoft.com/office/powerpoint/2010/main" val="794793781"/>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50"/>
                                        <p:tgtEl>
                                          <p:spTgt spid="2"/>
                                        </p:tgtEl>
                                      </p:cBhvr>
                                    </p:animEffect>
                                    <p:anim calcmode="lin" valueType="num">
                                      <p:cBhvr>
                                        <p:cTn id="8" dur="150" fill="hold"/>
                                        <p:tgtEl>
                                          <p:spTgt spid="2"/>
                                        </p:tgtEl>
                                        <p:attrNameLst>
                                          <p:attrName>ppt_x</p:attrName>
                                        </p:attrNameLst>
                                      </p:cBhvr>
                                      <p:tavLst>
                                        <p:tav tm="0">
                                          <p:val>
                                            <p:strVal val="#ppt_x"/>
                                          </p:val>
                                        </p:tav>
                                        <p:tav tm="100000">
                                          <p:val>
                                            <p:strVal val="#ppt_x"/>
                                          </p:val>
                                        </p:tav>
                                      </p:tavLst>
                                    </p:anim>
                                    <p:anim calcmode="lin" valueType="num">
                                      <p:cBhvr>
                                        <p:cTn id="9" dur="15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50"/>
                                        <p:tgtEl>
                                          <p:spTgt spid="7"/>
                                        </p:tgtEl>
                                      </p:cBhvr>
                                    </p:animEffect>
                                    <p:anim calcmode="lin" valueType="num">
                                      <p:cBhvr>
                                        <p:cTn id="13" dur="150" fill="hold"/>
                                        <p:tgtEl>
                                          <p:spTgt spid="7"/>
                                        </p:tgtEl>
                                        <p:attrNameLst>
                                          <p:attrName>ppt_x</p:attrName>
                                        </p:attrNameLst>
                                      </p:cBhvr>
                                      <p:tavLst>
                                        <p:tav tm="0">
                                          <p:val>
                                            <p:strVal val="#ppt_x"/>
                                          </p:val>
                                        </p:tav>
                                        <p:tav tm="100000">
                                          <p:val>
                                            <p:strVal val="#ppt_x"/>
                                          </p:val>
                                        </p:tav>
                                      </p:tavLst>
                                    </p:anim>
                                    <p:anim calcmode="lin" valueType="num">
                                      <p:cBhvr>
                                        <p:cTn id="14" dur="15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150"/>
                                        <p:tgtEl>
                                          <p:spTgt spid="9"/>
                                        </p:tgtEl>
                                      </p:cBhvr>
                                    </p:animEffect>
                                    <p:anim calcmode="lin" valueType="num">
                                      <p:cBhvr>
                                        <p:cTn id="18" dur="150" fill="hold"/>
                                        <p:tgtEl>
                                          <p:spTgt spid="9"/>
                                        </p:tgtEl>
                                        <p:attrNameLst>
                                          <p:attrName>ppt_x</p:attrName>
                                        </p:attrNameLst>
                                      </p:cBhvr>
                                      <p:tavLst>
                                        <p:tav tm="0">
                                          <p:val>
                                            <p:strVal val="#ppt_x"/>
                                          </p:val>
                                        </p:tav>
                                        <p:tav tm="100000">
                                          <p:val>
                                            <p:strVal val="#ppt_x"/>
                                          </p:val>
                                        </p:tav>
                                      </p:tavLst>
                                    </p:anim>
                                    <p:anim calcmode="lin" valueType="num">
                                      <p:cBhvr>
                                        <p:cTn id="19" dur="15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33059"/>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9DC3CCF-F598-483D-AF42-171A86F680CA}"/>
              </a:ext>
            </a:extLst>
          </p:cNvPr>
          <p:cNvSpPr txBox="1"/>
          <p:nvPr/>
        </p:nvSpPr>
        <p:spPr>
          <a:xfrm>
            <a:off x="1140861" y="1699477"/>
            <a:ext cx="9910278" cy="2600712"/>
          </a:xfrm>
          <a:prstGeom prst="rect">
            <a:avLst/>
          </a:prstGeom>
          <a:noFill/>
        </p:spPr>
        <p:txBody>
          <a:bodyPr wrap="square">
            <a:spAutoFit/>
          </a:bodyPr>
          <a:lstStyle/>
          <a:p>
            <a:pPr indent="-228600" fontAlgn="base">
              <a:spcBef>
                <a:spcPts val="600"/>
              </a:spcBef>
            </a:pPr>
            <a:r>
              <a:rPr lang="en-US" sz="1600">
                <a:solidFill>
                  <a:schemeClr val="bg1">
                    <a:lumMod val="95000"/>
                  </a:schemeClr>
                </a:solidFill>
                <a:latin typeface="Montserrat Light" panose="00000400000000000000" pitchFamily="2" charset="0"/>
              </a:rPr>
              <a:t>Edited by: Dolphin Group – SSG103 / SE1602</a:t>
            </a:r>
          </a:p>
          <a:p>
            <a:pPr indent="-228600" fontAlgn="base">
              <a:spcBef>
                <a:spcPts val="600"/>
              </a:spcBef>
            </a:pPr>
            <a:r>
              <a:rPr lang="en-US" sz="1600">
                <a:solidFill>
                  <a:schemeClr val="bg1">
                    <a:lumMod val="95000"/>
                  </a:schemeClr>
                </a:solidFill>
                <a:latin typeface="Montserrat Light" panose="00000400000000000000" pitchFamily="2" charset="0"/>
              </a:rPr>
              <a:t>Content contributors: Dang Loc, Phuoc Tung, Vi Khang, Thu Trang, Thanh Hai</a:t>
            </a:r>
          </a:p>
          <a:p>
            <a:pPr indent="-228600" fontAlgn="base">
              <a:spcBef>
                <a:spcPts val="600"/>
              </a:spcBef>
            </a:pPr>
            <a:r>
              <a:rPr lang="en-US" sz="1600">
                <a:solidFill>
                  <a:schemeClr val="bg1">
                    <a:lumMod val="95000"/>
                  </a:schemeClr>
                </a:solidFill>
                <a:latin typeface="Montserrat Light" panose="00000400000000000000" pitchFamily="2" charset="0"/>
              </a:rPr>
              <a:t>Script writers: Dang Loc, Phuoc Tung, Vi Khang</a:t>
            </a:r>
          </a:p>
          <a:p>
            <a:pPr indent="-228600" fontAlgn="base">
              <a:spcBef>
                <a:spcPts val="600"/>
              </a:spcBef>
            </a:pPr>
            <a:r>
              <a:rPr lang="en-US" sz="1600">
                <a:solidFill>
                  <a:schemeClr val="bg1">
                    <a:lumMod val="95000"/>
                  </a:schemeClr>
                </a:solidFill>
                <a:latin typeface="Montserrat Light" panose="00000400000000000000" pitchFamily="2" charset="0"/>
              </a:rPr>
              <a:t>Slides by: Dang Loc</a:t>
            </a:r>
          </a:p>
          <a:p>
            <a:pPr indent="-228600" fontAlgn="base">
              <a:spcBef>
                <a:spcPts val="600"/>
              </a:spcBef>
            </a:pPr>
            <a:endParaRPr lang="en-US" sz="1600">
              <a:solidFill>
                <a:schemeClr val="bg1">
                  <a:lumMod val="95000"/>
                </a:schemeClr>
              </a:solidFill>
              <a:latin typeface="Montserrat Light" panose="00000400000000000000" pitchFamily="2" charset="0"/>
            </a:endParaRPr>
          </a:p>
          <a:p>
            <a:pPr indent="-228600" fontAlgn="base">
              <a:spcBef>
                <a:spcPts val="600"/>
              </a:spcBef>
            </a:pPr>
            <a:r>
              <a:rPr lang="en-US" sz="1600">
                <a:solidFill>
                  <a:schemeClr val="bg1">
                    <a:lumMod val="95000"/>
                  </a:schemeClr>
                </a:solidFill>
                <a:latin typeface="Montserrat Light" panose="00000400000000000000" pitchFamily="2" charset="0"/>
              </a:rPr>
              <a:t>Illustrations by: Freepik</a:t>
            </a:r>
          </a:p>
          <a:p>
            <a:pPr indent="-228600" fontAlgn="base">
              <a:spcBef>
                <a:spcPts val="600"/>
              </a:spcBef>
            </a:pPr>
            <a:r>
              <a:rPr lang="en-US" sz="1600">
                <a:solidFill>
                  <a:schemeClr val="bg1">
                    <a:lumMod val="95000"/>
                  </a:schemeClr>
                </a:solidFill>
                <a:latin typeface="Montserrat Light" panose="00000400000000000000" pitchFamily="2" charset="0"/>
              </a:rPr>
              <a:t>Diagram by: Wikipedia</a:t>
            </a:r>
          </a:p>
          <a:p>
            <a:pPr indent="-228600" fontAlgn="base">
              <a:spcBef>
                <a:spcPts val="600"/>
              </a:spcBef>
            </a:pPr>
            <a:endParaRPr lang="en-US" sz="1600">
              <a:solidFill>
                <a:schemeClr val="bg1">
                  <a:lumMod val="95000"/>
                </a:schemeClr>
              </a:solidFill>
              <a:latin typeface="Montserrat Light" panose="00000400000000000000" pitchFamily="2" charset="0"/>
            </a:endParaRPr>
          </a:p>
        </p:txBody>
      </p:sp>
      <p:sp>
        <p:nvSpPr>
          <p:cNvPr id="5" name="TextBox 4">
            <a:extLst>
              <a:ext uri="{FF2B5EF4-FFF2-40B4-BE49-F238E27FC236}">
                <a16:creationId xmlns:a16="http://schemas.microsoft.com/office/drawing/2014/main" id="{0283D65A-D6F5-478C-B342-9751E4645B05}"/>
              </a:ext>
            </a:extLst>
          </p:cNvPr>
          <p:cNvSpPr txBox="1"/>
          <p:nvPr/>
        </p:nvSpPr>
        <p:spPr>
          <a:xfrm>
            <a:off x="541038" y="426720"/>
            <a:ext cx="8672631" cy="1200329"/>
          </a:xfrm>
          <a:prstGeom prst="rect">
            <a:avLst/>
          </a:prstGeom>
          <a:noFill/>
        </p:spPr>
        <p:txBody>
          <a:bodyPr wrap="square" rtlCol="0">
            <a:spAutoFit/>
          </a:bodyPr>
          <a:lstStyle/>
          <a:p>
            <a:pPr rtl="0" fontAlgn="base">
              <a:spcBef>
                <a:spcPts val="0"/>
              </a:spcBef>
              <a:spcAft>
                <a:spcPts val="0"/>
              </a:spcAft>
            </a:pPr>
            <a:r>
              <a:rPr lang="fr-FR" sz="7200" b="1">
                <a:solidFill>
                  <a:srgbClr val="53CDDD"/>
                </a:solidFill>
                <a:latin typeface="Montserrat" panose="00000500000000000000" pitchFamily="2" charset="0"/>
              </a:rPr>
              <a:t>CREDITS</a:t>
            </a:r>
          </a:p>
        </p:txBody>
      </p:sp>
      <p:pic>
        <p:nvPicPr>
          <p:cNvPr id="6" name="Graphic 5">
            <a:extLst>
              <a:ext uri="{FF2B5EF4-FFF2-40B4-BE49-F238E27FC236}">
                <a16:creationId xmlns:a16="http://schemas.microsoft.com/office/drawing/2014/main" id="{0C571FE9-474F-4835-A648-A1B294224BF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17591" y="278359"/>
            <a:ext cx="404621" cy="296722"/>
          </a:xfrm>
          <a:prstGeom prst="rect">
            <a:avLst/>
          </a:prstGeom>
        </p:spPr>
      </p:pic>
    </p:spTree>
    <p:extLst>
      <p:ext uri="{BB962C8B-B14F-4D97-AF65-F5344CB8AC3E}">
        <p14:creationId xmlns:p14="http://schemas.microsoft.com/office/powerpoint/2010/main" val="3507617743"/>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33059"/>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C85F76-847D-44B1-9080-B300BD3CDCD1}"/>
              </a:ext>
            </a:extLst>
          </p:cNvPr>
          <p:cNvSpPr txBox="1"/>
          <p:nvPr/>
        </p:nvSpPr>
        <p:spPr>
          <a:xfrm>
            <a:off x="3247081" y="2828835"/>
            <a:ext cx="5697837" cy="1200329"/>
          </a:xfrm>
          <a:prstGeom prst="rect">
            <a:avLst/>
          </a:prstGeom>
          <a:noFill/>
        </p:spPr>
        <p:txBody>
          <a:bodyPr wrap="square" rtlCol="0">
            <a:spAutoFit/>
          </a:bodyPr>
          <a:lstStyle/>
          <a:p>
            <a:pPr algn="ctr"/>
            <a:r>
              <a:rPr lang="en-US" sz="7200" b="1">
                <a:solidFill>
                  <a:srgbClr val="53CDDD"/>
                </a:solidFill>
                <a:latin typeface="Montserrat" panose="00000500000000000000" pitchFamily="2" charset="0"/>
              </a:rPr>
              <a:t>Q &amp; A</a:t>
            </a:r>
            <a:endParaRPr lang="en-US" sz="7200">
              <a:solidFill>
                <a:schemeClr val="bg1"/>
              </a:solidFill>
              <a:latin typeface="Montserrat" panose="00000500000000000000" pitchFamily="2" charset="0"/>
            </a:endParaRPr>
          </a:p>
        </p:txBody>
      </p:sp>
      <p:pic>
        <p:nvPicPr>
          <p:cNvPr id="3" name="Graphic 2">
            <a:extLst>
              <a:ext uri="{FF2B5EF4-FFF2-40B4-BE49-F238E27FC236}">
                <a16:creationId xmlns:a16="http://schemas.microsoft.com/office/drawing/2014/main" id="{894961C8-7724-4F85-B41E-1AA4D233917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417591" y="278359"/>
            <a:ext cx="404621" cy="296722"/>
          </a:xfrm>
          <a:prstGeom prst="rect">
            <a:avLst/>
          </a:prstGeom>
        </p:spPr>
      </p:pic>
    </p:spTree>
    <p:extLst>
      <p:ext uri="{BB962C8B-B14F-4D97-AF65-F5344CB8AC3E}">
        <p14:creationId xmlns:p14="http://schemas.microsoft.com/office/powerpoint/2010/main" val="238423205"/>
      </p:ext>
    </p:extLst>
  </p:cSld>
  <p:clrMapOvr>
    <a:masterClrMapping/>
  </p:clrMapOvr>
  <p:transition spd="med">
    <p:push dir="u"/>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33059"/>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C85F76-847D-44B1-9080-B300BD3CDCD1}"/>
              </a:ext>
            </a:extLst>
          </p:cNvPr>
          <p:cNvSpPr txBox="1"/>
          <p:nvPr/>
        </p:nvSpPr>
        <p:spPr>
          <a:xfrm>
            <a:off x="3247081" y="2221980"/>
            <a:ext cx="5697837" cy="1200329"/>
          </a:xfrm>
          <a:prstGeom prst="rect">
            <a:avLst/>
          </a:prstGeom>
          <a:noFill/>
        </p:spPr>
        <p:txBody>
          <a:bodyPr wrap="square" rtlCol="0">
            <a:spAutoFit/>
          </a:bodyPr>
          <a:lstStyle/>
          <a:p>
            <a:r>
              <a:rPr lang="en-US" sz="7200" b="1">
                <a:solidFill>
                  <a:srgbClr val="53CDDD"/>
                </a:solidFill>
                <a:latin typeface="Montserrat" panose="00000500000000000000" pitchFamily="2" charset="0"/>
              </a:rPr>
              <a:t>Thank you!</a:t>
            </a:r>
            <a:endParaRPr lang="en-US" sz="7200">
              <a:solidFill>
                <a:schemeClr val="bg1"/>
              </a:solidFill>
              <a:latin typeface="Montserrat" panose="00000500000000000000" pitchFamily="2" charset="0"/>
            </a:endParaRPr>
          </a:p>
        </p:txBody>
      </p:sp>
      <p:sp>
        <p:nvSpPr>
          <p:cNvPr id="3" name="TextBox 2">
            <a:extLst>
              <a:ext uri="{FF2B5EF4-FFF2-40B4-BE49-F238E27FC236}">
                <a16:creationId xmlns:a16="http://schemas.microsoft.com/office/drawing/2014/main" id="{87DBF815-F9BE-4DA3-9490-2E08900949B1}"/>
              </a:ext>
            </a:extLst>
          </p:cNvPr>
          <p:cNvSpPr txBox="1"/>
          <p:nvPr/>
        </p:nvSpPr>
        <p:spPr>
          <a:xfrm>
            <a:off x="3247081" y="3295564"/>
            <a:ext cx="5697837" cy="646331"/>
          </a:xfrm>
          <a:prstGeom prst="rect">
            <a:avLst/>
          </a:prstGeom>
          <a:noFill/>
        </p:spPr>
        <p:txBody>
          <a:bodyPr wrap="square" rtlCol="0">
            <a:spAutoFit/>
          </a:bodyPr>
          <a:lstStyle/>
          <a:p>
            <a:pPr algn="ctr"/>
            <a:r>
              <a:rPr lang="vi-VN" sz="3600" b="1">
                <a:solidFill>
                  <a:srgbClr val="CED9EB"/>
                </a:solidFill>
                <a:latin typeface="Montserrat" panose="00000500000000000000" pitchFamily="2" charset="0"/>
              </a:rPr>
              <a:t>Good</a:t>
            </a:r>
            <a:r>
              <a:rPr lang="en-US" sz="3600" b="1">
                <a:solidFill>
                  <a:srgbClr val="CED9EB"/>
                </a:solidFill>
                <a:latin typeface="Montserrat" panose="00000500000000000000" pitchFamily="2" charset="0"/>
              </a:rPr>
              <a:t>bye</a:t>
            </a:r>
            <a:r>
              <a:rPr lang="vi-VN" sz="3600" b="1">
                <a:solidFill>
                  <a:srgbClr val="CED9EB"/>
                </a:solidFill>
                <a:latin typeface="Montserrat" panose="00000500000000000000" pitchFamily="2" charset="0"/>
              </a:rPr>
              <a:t>!</a:t>
            </a:r>
            <a:endParaRPr lang="en-US" sz="3600">
              <a:solidFill>
                <a:srgbClr val="CED9EB"/>
              </a:solidFill>
              <a:latin typeface="Montserrat" panose="00000500000000000000" pitchFamily="2" charset="0"/>
            </a:endParaRPr>
          </a:p>
        </p:txBody>
      </p:sp>
      <p:grpSp>
        <p:nvGrpSpPr>
          <p:cNvPr id="2" name="Group 1">
            <a:extLst>
              <a:ext uri="{FF2B5EF4-FFF2-40B4-BE49-F238E27FC236}">
                <a16:creationId xmlns:a16="http://schemas.microsoft.com/office/drawing/2014/main" id="{A13D2678-AD1D-445F-BCE7-5D4D386F7E51}"/>
              </a:ext>
            </a:extLst>
          </p:cNvPr>
          <p:cNvGrpSpPr/>
          <p:nvPr/>
        </p:nvGrpSpPr>
        <p:grpSpPr>
          <a:xfrm>
            <a:off x="4450246" y="6067516"/>
            <a:ext cx="3291505" cy="523220"/>
            <a:chOff x="4566904" y="4495893"/>
            <a:chExt cx="3318666" cy="523220"/>
          </a:xfrm>
        </p:grpSpPr>
        <p:sp>
          <p:nvSpPr>
            <p:cNvPr id="5" name="TextBox 4">
              <a:extLst>
                <a:ext uri="{FF2B5EF4-FFF2-40B4-BE49-F238E27FC236}">
                  <a16:creationId xmlns:a16="http://schemas.microsoft.com/office/drawing/2014/main" id="{9D6F1D86-88BF-4F56-8B00-2AEF8C69B57D}"/>
                </a:ext>
              </a:extLst>
            </p:cNvPr>
            <p:cNvSpPr txBox="1"/>
            <p:nvPr/>
          </p:nvSpPr>
          <p:spPr>
            <a:xfrm>
              <a:off x="5048072" y="4495893"/>
              <a:ext cx="2837498" cy="523220"/>
            </a:xfrm>
            <a:prstGeom prst="rect">
              <a:avLst/>
            </a:prstGeom>
            <a:noFill/>
          </p:spPr>
          <p:txBody>
            <a:bodyPr wrap="square" rtlCol="0">
              <a:spAutoFit/>
            </a:bodyPr>
            <a:lstStyle/>
            <a:p>
              <a:r>
                <a:rPr lang="en-US" sz="2800" b="1">
                  <a:solidFill>
                    <a:schemeClr val="bg1"/>
                  </a:solidFill>
                  <a:latin typeface="Montserrat" panose="00000500000000000000" pitchFamily="2" charset="0"/>
                </a:rPr>
                <a:t>Dolphin</a:t>
              </a:r>
              <a:r>
                <a:rPr lang="en-US" sz="2800" b="1">
                  <a:solidFill>
                    <a:srgbClr val="53CDDD"/>
                  </a:solidFill>
                  <a:latin typeface="Montserrat" panose="00000500000000000000" pitchFamily="2" charset="0"/>
                </a:rPr>
                <a:t>Group</a:t>
              </a:r>
              <a:endParaRPr lang="en-US" sz="3200" b="1">
                <a:solidFill>
                  <a:srgbClr val="53CDDD"/>
                </a:solidFill>
                <a:latin typeface="Montserrat" panose="00000500000000000000" pitchFamily="2" charset="0"/>
              </a:endParaRPr>
            </a:p>
          </p:txBody>
        </p:sp>
        <p:pic>
          <p:nvPicPr>
            <p:cNvPr id="7" name="Graphic 6">
              <a:extLst>
                <a:ext uri="{FF2B5EF4-FFF2-40B4-BE49-F238E27FC236}">
                  <a16:creationId xmlns:a16="http://schemas.microsoft.com/office/drawing/2014/main" id="{2535B9E6-D86A-4C0C-93BA-8EABE99A34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566904" y="4565366"/>
              <a:ext cx="481167" cy="352856"/>
            </a:xfrm>
            <a:prstGeom prst="rect">
              <a:avLst/>
            </a:prstGeom>
          </p:spPr>
        </p:pic>
      </p:grpSp>
    </p:spTree>
    <p:extLst>
      <p:ext uri="{BB962C8B-B14F-4D97-AF65-F5344CB8AC3E}">
        <p14:creationId xmlns:p14="http://schemas.microsoft.com/office/powerpoint/2010/main" val="452825409"/>
      </p:ext>
    </p:extLst>
  </p:cSld>
  <p:clrMapOvr>
    <a:masterClrMapping/>
  </p:clrMapOvr>
  <p:transition spd="med">
    <p:push dir="u"/>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1C85F76-847D-44B1-9080-B300BD3CDCD1}"/>
              </a:ext>
            </a:extLst>
          </p:cNvPr>
          <p:cNvSpPr txBox="1"/>
          <p:nvPr/>
        </p:nvSpPr>
        <p:spPr>
          <a:xfrm>
            <a:off x="541038" y="426720"/>
            <a:ext cx="6305265" cy="1200329"/>
          </a:xfrm>
          <a:prstGeom prst="rect">
            <a:avLst/>
          </a:prstGeom>
          <a:noFill/>
        </p:spPr>
        <p:txBody>
          <a:bodyPr wrap="square" rtlCol="0">
            <a:spAutoFit/>
          </a:bodyPr>
          <a:lstStyle/>
          <a:p>
            <a:r>
              <a:rPr lang="en-US" sz="7200" b="1">
                <a:solidFill>
                  <a:srgbClr val="53CDDD"/>
                </a:solidFill>
                <a:latin typeface="Montserrat" panose="00000500000000000000" pitchFamily="2" charset="0"/>
              </a:rPr>
              <a:t>AGENDA</a:t>
            </a:r>
          </a:p>
        </p:txBody>
      </p:sp>
      <p:pic>
        <p:nvPicPr>
          <p:cNvPr id="5" name="Graphic 4">
            <a:extLst>
              <a:ext uri="{FF2B5EF4-FFF2-40B4-BE49-F238E27FC236}">
                <a16:creationId xmlns:a16="http://schemas.microsoft.com/office/drawing/2014/main" id="{C24148F0-2D0C-4014-83CE-850D34B0945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17591" y="278359"/>
            <a:ext cx="404621" cy="296722"/>
          </a:xfrm>
          <a:prstGeom prst="rect">
            <a:avLst/>
          </a:prstGeom>
        </p:spPr>
      </p:pic>
      <p:pic>
        <p:nvPicPr>
          <p:cNvPr id="7" name="Picture 6">
            <a:extLst>
              <a:ext uri="{FF2B5EF4-FFF2-40B4-BE49-F238E27FC236}">
                <a16:creationId xmlns:a16="http://schemas.microsoft.com/office/drawing/2014/main" id="{0A59A900-45E2-4951-9EA9-E0570EA30845}"/>
              </a:ext>
            </a:extLst>
          </p:cNvPr>
          <p:cNvPicPr>
            <a:picLocks noChangeAspect="1"/>
          </p:cNvPicPr>
          <p:nvPr/>
        </p:nvPicPr>
        <p:blipFill>
          <a:blip r:embed="rId5"/>
          <a:stretch>
            <a:fillRect/>
          </a:stretch>
        </p:blipFill>
        <p:spPr>
          <a:xfrm>
            <a:off x="7269974" y="-3439830"/>
            <a:ext cx="2248214" cy="2781688"/>
          </a:xfrm>
          <a:prstGeom prst="rect">
            <a:avLst/>
          </a:prstGeom>
        </p:spPr>
      </p:pic>
      <p:sp>
        <p:nvSpPr>
          <p:cNvPr id="8" name="TextBox 7">
            <a:extLst>
              <a:ext uri="{FF2B5EF4-FFF2-40B4-BE49-F238E27FC236}">
                <a16:creationId xmlns:a16="http://schemas.microsoft.com/office/drawing/2014/main" id="{CF979AFF-737E-4FAB-80CD-697F1FD16CA4}"/>
              </a:ext>
            </a:extLst>
          </p:cNvPr>
          <p:cNvSpPr txBox="1"/>
          <p:nvPr/>
        </p:nvSpPr>
        <p:spPr>
          <a:xfrm>
            <a:off x="783889" y="-919752"/>
            <a:ext cx="3575049" cy="523220"/>
          </a:xfrm>
          <a:prstGeom prst="rect">
            <a:avLst/>
          </a:prstGeom>
          <a:noFill/>
        </p:spPr>
        <p:txBody>
          <a:bodyPr wrap="square" rtlCol="0">
            <a:spAutoFit/>
          </a:bodyPr>
          <a:lstStyle/>
          <a:p>
            <a:r>
              <a:rPr lang="en-US" sz="2800" b="1">
                <a:solidFill>
                  <a:schemeClr val="bg1"/>
                </a:solidFill>
                <a:latin typeface="Montserrat" panose="00000500000000000000" pitchFamily="2" charset="0"/>
              </a:rPr>
              <a:t>Dolphin</a:t>
            </a:r>
            <a:r>
              <a:rPr lang="en-US" sz="2800" b="1">
                <a:solidFill>
                  <a:srgbClr val="53CDDD"/>
                </a:solidFill>
                <a:latin typeface="Montserrat" panose="00000500000000000000" pitchFamily="2" charset="0"/>
              </a:rPr>
              <a:t>Group</a:t>
            </a:r>
            <a:endParaRPr lang="en-US" sz="3200" b="1">
              <a:solidFill>
                <a:srgbClr val="53CDDD"/>
              </a:solidFill>
              <a:latin typeface="Montserrat" panose="00000500000000000000" pitchFamily="2" charset="0"/>
            </a:endParaRPr>
          </a:p>
        </p:txBody>
      </p:sp>
      <p:grpSp>
        <p:nvGrpSpPr>
          <p:cNvPr id="11" name="Group 10">
            <a:extLst>
              <a:ext uri="{FF2B5EF4-FFF2-40B4-BE49-F238E27FC236}">
                <a16:creationId xmlns:a16="http://schemas.microsoft.com/office/drawing/2014/main" id="{166DEB0A-A636-4069-8482-39B376BA709E}"/>
              </a:ext>
            </a:extLst>
          </p:cNvPr>
          <p:cNvGrpSpPr/>
          <p:nvPr/>
        </p:nvGrpSpPr>
        <p:grpSpPr>
          <a:xfrm>
            <a:off x="11235021" y="6418684"/>
            <a:ext cx="485774" cy="95250"/>
            <a:chOff x="9518188" y="6362700"/>
            <a:chExt cx="485774" cy="95250"/>
          </a:xfrm>
        </p:grpSpPr>
        <p:sp>
          <p:nvSpPr>
            <p:cNvPr id="3" name="Rectangle: Rounded Corners 2">
              <a:extLst>
                <a:ext uri="{FF2B5EF4-FFF2-40B4-BE49-F238E27FC236}">
                  <a16:creationId xmlns:a16="http://schemas.microsoft.com/office/drawing/2014/main" id="{4AF4EF2B-4D55-425E-8437-C4C2D0133187}"/>
                </a:ext>
              </a:extLst>
            </p:cNvPr>
            <p:cNvSpPr/>
            <p:nvPr/>
          </p:nvSpPr>
          <p:spPr>
            <a:xfrm>
              <a:off x="9518188" y="6362700"/>
              <a:ext cx="95250" cy="95250"/>
            </a:xfrm>
            <a:prstGeom prst="roundRect">
              <a:avLst/>
            </a:prstGeom>
            <a:solidFill>
              <a:srgbClr val="CED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2EF57951-6255-4DED-BD5C-0BFB95531EAE}"/>
                </a:ext>
              </a:extLst>
            </p:cNvPr>
            <p:cNvSpPr/>
            <p:nvPr/>
          </p:nvSpPr>
          <p:spPr>
            <a:xfrm>
              <a:off x="9713450" y="6362700"/>
              <a:ext cx="95250" cy="95250"/>
            </a:xfrm>
            <a:prstGeom prst="roundRect">
              <a:avLst/>
            </a:prstGeom>
            <a:solidFill>
              <a:srgbClr val="798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45832AF4-B46A-4810-9725-FA86DCA16FFE}"/>
                </a:ext>
              </a:extLst>
            </p:cNvPr>
            <p:cNvSpPr/>
            <p:nvPr/>
          </p:nvSpPr>
          <p:spPr>
            <a:xfrm>
              <a:off x="9908712" y="6362700"/>
              <a:ext cx="95250" cy="95250"/>
            </a:xfrm>
            <a:prstGeom prst="roundRect">
              <a:avLst/>
            </a:prstGeom>
            <a:solidFill>
              <a:srgbClr val="B9E1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5C6D20B5-3BF2-491B-AB72-13CB4FDABFD1}"/>
              </a:ext>
            </a:extLst>
          </p:cNvPr>
          <p:cNvSpPr txBox="1"/>
          <p:nvPr/>
        </p:nvSpPr>
        <p:spPr>
          <a:xfrm>
            <a:off x="6888487" y="1704694"/>
            <a:ext cx="3210522" cy="948978"/>
          </a:xfrm>
          <a:prstGeom prst="rect">
            <a:avLst/>
          </a:prstGeom>
          <a:noFill/>
        </p:spPr>
        <p:txBody>
          <a:bodyPr wrap="square">
            <a:spAutoFit/>
          </a:bodyPr>
          <a:lstStyle/>
          <a:p>
            <a:pPr rtl="0" fontAlgn="base">
              <a:spcBef>
                <a:spcPts val="0"/>
              </a:spcBef>
              <a:spcAft>
                <a:spcPts val="0"/>
              </a:spcAft>
            </a:pPr>
            <a:r>
              <a:rPr lang="fr-FR" b="1">
                <a:solidFill>
                  <a:srgbClr val="043F73"/>
                </a:solidFill>
                <a:latin typeface="Montserrat" panose="00000500000000000000" pitchFamily="2" charset="0"/>
              </a:rPr>
              <a:t>INTRODUCTION</a:t>
            </a:r>
          </a:p>
          <a:p>
            <a:pPr rtl="0" fontAlgn="base">
              <a:spcBef>
                <a:spcPts val="200"/>
              </a:spcBef>
              <a:spcAft>
                <a:spcPts val="0"/>
              </a:spcAft>
            </a:pPr>
            <a:r>
              <a:rPr lang="fr-FR" sz="1200">
                <a:solidFill>
                  <a:srgbClr val="7989A6"/>
                </a:solidFill>
                <a:latin typeface="Montserrat" panose="00000500000000000000" pitchFamily="2" charset="0"/>
              </a:rPr>
              <a:t>Executive Summary</a:t>
            </a:r>
          </a:p>
          <a:p>
            <a:pPr rtl="0" fontAlgn="base">
              <a:spcBef>
                <a:spcPts val="0"/>
              </a:spcBef>
              <a:spcAft>
                <a:spcPts val="0"/>
              </a:spcAft>
            </a:pPr>
            <a:r>
              <a:rPr lang="fr-FR" sz="1200">
                <a:solidFill>
                  <a:srgbClr val="7989A6"/>
                </a:solidFill>
                <a:latin typeface="Montserrat" panose="00000500000000000000" pitchFamily="2" charset="0"/>
              </a:rPr>
              <a:t>Background Information</a:t>
            </a:r>
          </a:p>
          <a:p>
            <a:pPr rtl="0" fontAlgn="base">
              <a:spcBef>
                <a:spcPts val="0"/>
              </a:spcBef>
              <a:spcAft>
                <a:spcPts val="0"/>
              </a:spcAft>
            </a:pPr>
            <a:r>
              <a:rPr lang="fr-FR" sz="1200">
                <a:solidFill>
                  <a:srgbClr val="7989A6"/>
                </a:solidFill>
                <a:latin typeface="Montserrat" panose="00000500000000000000" pitchFamily="2" charset="0"/>
              </a:rPr>
              <a:t>Goals</a:t>
            </a:r>
          </a:p>
        </p:txBody>
      </p:sp>
      <p:sp>
        <p:nvSpPr>
          <p:cNvPr id="14" name="TextBox 13">
            <a:extLst>
              <a:ext uri="{FF2B5EF4-FFF2-40B4-BE49-F238E27FC236}">
                <a16:creationId xmlns:a16="http://schemas.microsoft.com/office/drawing/2014/main" id="{8B3CA04D-A772-4D9B-8952-7A78F76D6BCE}"/>
              </a:ext>
            </a:extLst>
          </p:cNvPr>
          <p:cNvSpPr txBox="1"/>
          <p:nvPr/>
        </p:nvSpPr>
        <p:spPr>
          <a:xfrm>
            <a:off x="6888487" y="3000129"/>
            <a:ext cx="3210522" cy="948978"/>
          </a:xfrm>
          <a:prstGeom prst="rect">
            <a:avLst/>
          </a:prstGeom>
          <a:noFill/>
        </p:spPr>
        <p:txBody>
          <a:bodyPr wrap="square">
            <a:spAutoFit/>
          </a:bodyPr>
          <a:lstStyle/>
          <a:p>
            <a:pPr rtl="0" fontAlgn="base">
              <a:spcBef>
                <a:spcPts val="0"/>
              </a:spcBef>
              <a:spcAft>
                <a:spcPts val="0"/>
              </a:spcAft>
            </a:pPr>
            <a:r>
              <a:rPr lang="fr-FR" b="1">
                <a:solidFill>
                  <a:srgbClr val="043F73"/>
                </a:solidFill>
                <a:latin typeface="Montserrat" panose="00000500000000000000" pitchFamily="2" charset="0"/>
              </a:rPr>
              <a:t>ANALYZATION</a:t>
            </a:r>
          </a:p>
          <a:p>
            <a:pPr rtl="0" fontAlgn="base">
              <a:spcBef>
                <a:spcPts val="200"/>
              </a:spcBef>
              <a:spcAft>
                <a:spcPts val="0"/>
              </a:spcAft>
            </a:pPr>
            <a:r>
              <a:rPr lang="fr-FR" sz="1200">
                <a:solidFill>
                  <a:srgbClr val="7989A6"/>
                </a:solidFill>
                <a:latin typeface="Montserrat" panose="00000500000000000000" pitchFamily="2" charset="0"/>
              </a:rPr>
              <a:t>Key issues and Problems</a:t>
            </a:r>
          </a:p>
          <a:p>
            <a:pPr algn="just" rtl="0">
              <a:spcBef>
                <a:spcPts val="0"/>
              </a:spcBef>
              <a:spcAft>
                <a:spcPts val="0"/>
              </a:spcAft>
            </a:pPr>
            <a:r>
              <a:rPr lang="en-US" sz="1200">
                <a:solidFill>
                  <a:srgbClr val="7989A6"/>
                </a:solidFill>
                <a:latin typeface="Montserrat" panose="00000500000000000000" pitchFamily="2" charset="0"/>
              </a:rPr>
              <a:t>Case Evaluation</a:t>
            </a:r>
          </a:p>
          <a:p>
            <a:pPr algn="just" rtl="0">
              <a:spcBef>
                <a:spcPts val="0"/>
              </a:spcBef>
              <a:spcAft>
                <a:spcPts val="0"/>
              </a:spcAft>
            </a:pPr>
            <a:r>
              <a:rPr lang="en-US" sz="1200">
                <a:solidFill>
                  <a:srgbClr val="7989A6"/>
                </a:solidFill>
                <a:latin typeface="Montserrat" panose="00000500000000000000" pitchFamily="2" charset="0"/>
              </a:rPr>
              <a:t>Proposed Solutions</a:t>
            </a:r>
          </a:p>
        </p:txBody>
      </p:sp>
      <p:sp>
        <p:nvSpPr>
          <p:cNvPr id="15" name="TextBox 14">
            <a:extLst>
              <a:ext uri="{FF2B5EF4-FFF2-40B4-BE49-F238E27FC236}">
                <a16:creationId xmlns:a16="http://schemas.microsoft.com/office/drawing/2014/main" id="{6A0D69B4-D5BF-4367-B697-CDC53298192D}"/>
              </a:ext>
            </a:extLst>
          </p:cNvPr>
          <p:cNvSpPr txBox="1"/>
          <p:nvPr/>
        </p:nvSpPr>
        <p:spPr>
          <a:xfrm>
            <a:off x="6888487" y="4295563"/>
            <a:ext cx="3210522" cy="764312"/>
          </a:xfrm>
          <a:prstGeom prst="rect">
            <a:avLst/>
          </a:prstGeom>
          <a:noFill/>
        </p:spPr>
        <p:txBody>
          <a:bodyPr wrap="square">
            <a:spAutoFit/>
          </a:bodyPr>
          <a:lstStyle/>
          <a:p>
            <a:pPr rtl="0" fontAlgn="base">
              <a:spcBef>
                <a:spcPts val="0"/>
              </a:spcBef>
              <a:spcAft>
                <a:spcPts val="0"/>
              </a:spcAft>
            </a:pPr>
            <a:r>
              <a:rPr lang="fr-FR" b="1">
                <a:solidFill>
                  <a:srgbClr val="043F73"/>
                </a:solidFill>
                <a:latin typeface="Montserrat" panose="00000500000000000000" pitchFamily="2" charset="0"/>
              </a:rPr>
              <a:t>SUMMATION</a:t>
            </a:r>
          </a:p>
          <a:p>
            <a:pPr rtl="0" fontAlgn="base">
              <a:spcBef>
                <a:spcPts val="200"/>
              </a:spcBef>
              <a:spcAft>
                <a:spcPts val="0"/>
              </a:spcAft>
            </a:pPr>
            <a:r>
              <a:rPr lang="fr-FR" sz="1200">
                <a:solidFill>
                  <a:srgbClr val="7989A6"/>
                </a:solidFill>
                <a:latin typeface="Montserrat" panose="00000500000000000000" pitchFamily="2" charset="0"/>
              </a:rPr>
              <a:t>Conclusions</a:t>
            </a:r>
          </a:p>
          <a:p>
            <a:pPr rtl="0" fontAlgn="base">
              <a:spcBef>
                <a:spcPts val="0"/>
              </a:spcBef>
              <a:spcAft>
                <a:spcPts val="0"/>
              </a:spcAft>
            </a:pPr>
            <a:r>
              <a:rPr lang="fr-FR" sz="1200">
                <a:solidFill>
                  <a:srgbClr val="7989A6"/>
                </a:solidFill>
                <a:latin typeface="Montserrat" panose="00000500000000000000" pitchFamily="2" charset="0"/>
              </a:rPr>
              <a:t>Recommendations</a:t>
            </a:r>
          </a:p>
        </p:txBody>
      </p:sp>
      <p:sp>
        <p:nvSpPr>
          <p:cNvPr id="17" name="TextBox 16">
            <a:extLst>
              <a:ext uri="{FF2B5EF4-FFF2-40B4-BE49-F238E27FC236}">
                <a16:creationId xmlns:a16="http://schemas.microsoft.com/office/drawing/2014/main" id="{C2316D81-9B01-4334-8419-123DAEC3328E}"/>
              </a:ext>
            </a:extLst>
          </p:cNvPr>
          <p:cNvSpPr txBox="1"/>
          <p:nvPr/>
        </p:nvSpPr>
        <p:spPr>
          <a:xfrm>
            <a:off x="6888487" y="5749453"/>
            <a:ext cx="2241679" cy="646331"/>
          </a:xfrm>
          <a:prstGeom prst="rect">
            <a:avLst/>
          </a:prstGeom>
          <a:noFill/>
        </p:spPr>
        <p:txBody>
          <a:bodyPr wrap="square">
            <a:spAutoFit/>
          </a:bodyPr>
          <a:lstStyle/>
          <a:p>
            <a:pPr rtl="0" fontAlgn="base">
              <a:spcBef>
                <a:spcPts val="0"/>
              </a:spcBef>
              <a:spcAft>
                <a:spcPts val="0"/>
              </a:spcAft>
            </a:pPr>
            <a:r>
              <a:rPr lang="fr-FR" sz="1200">
                <a:solidFill>
                  <a:srgbClr val="7989A6"/>
                </a:solidFill>
                <a:latin typeface="Montserrat" panose="00000500000000000000" pitchFamily="2" charset="0"/>
              </a:rPr>
              <a:t>Credits</a:t>
            </a:r>
          </a:p>
          <a:p>
            <a:pPr rtl="0" fontAlgn="base">
              <a:spcBef>
                <a:spcPts val="0"/>
              </a:spcBef>
              <a:spcAft>
                <a:spcPts val="0"/>
              </a:spcAft>
            </a:pPr>
            <a:r>
              <a:rPr lang="fr-FR" sz="1200">
                <a:solidFill>
                  <a:srgbClr val="7989A6"/>
                </a:solidFill>
                <a:latin typeface="Montserrat" panose="00000500000000000000" pitchFamily="2" charset="0"/>
              </a:rPr>
              <a:t>Q&amp;A</a:t>
            </a:r>
          </a:p>
          <a:p>
            <a:pPr rtl="0" fontAlgn="base">
              <a:spcBef>
                <a:spcPts val="0"/>
              </a:spcBef>
              <a:spcAft>
                <a:spcPts val="0"/>
              </a:spcAft>
            </a:pPr>
            <a:r>
              <a:rPr lang="fr-FR" sz="1200">
                <a:solidFill>
                  <a:srgbClr val="7989A6"/>
                </a:solidFill>
                <a:latin typeface="Montserrat" panose="00000500000000000000" pitchFamily="2" charset="0"/>
              </a:rPr>
              <a:t>Ending</a:t>
            </a:r>
          </a:p>
        </p:txBody>
      </p:sp>
      <p:cxnSp>
        <p:nvCxnSpPr>
          <p:cNvPr id="22" name="Straight Connector 21">
            <a:extLst>
              <a:ext uri="{FF2B5EF4-FFF2-40B4-BE49-F238E27FC236}">
                <a16:creationId xmlns:a16="http://schemas.microsoft.com/office/drawing/2014/main" id="{6C8032C9-581B-4A44-91A5-335A2EC358A7}"/>
              </a:ext>
            </a:extLst>
          </p:cNvPr>
          <p:cNvCxnSpPr>
            <a:cxnSpLocks/>
          </p:cNvCxnSpPr>
          <p:nvPr/>
        </p:nvCxnSpPr>
        <p:spPr>
          <a:xfrm>
            <a:off x="7001700" y="5663174"/>
            <a:ext cx="2920482" cy="0"/>
          </a:xfrm>
          <a:prstGeom prst="line">
            <a:avLst/>
          </a:prstGeom>
        </p:spPr>
        <p:style>
          <a:lnRef idx="1">
            <a:schemeClr val="accent1"/>
          </a:lnRef>
          <a:fillRef idx="0">
            <a:schemeClr val="accent1"/>
          </a:fillRef>
          <a:effectRef idx="0">
            <a:schemeClr val="accent1"/>
          </a:effectRef>
          <a:fontRef idx="minor">
            <a:schemeClr val="tx1"/>
          </a:fontRef>
        </p:style>
      </p:cxnSp>
      <p:pic>
        <p:nvPicPr>
          <p:cNvPr id="28" name="Picture 27" descr="A picture containing text, athletic game, sport&#10;&#10;Description automatically generated">
            <a:extLst>
              <a:ext uri="{FF2B5EF4-FFF2-40B4-BE49-F238E27FC236}">
                <a16:creationId xmlns:a16="http://schemas.microsoft.com/office/drawing/2014/main" id="{5E57EDE9-4374-4B52-BC60-E96AB3F4C8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9173" y="1579653"/>
            <a:ext cx="4245888" cy="4247913"/>
          </a:xfrm>
          <a:prstGeom prst="rect">
            <a:avLst/>
          </a:prstGeom>
        </p:spPr>
      </p:pic>
    </p:spTree>
    <p:extLst>
      <p:ext uri="{BB962C8B-B14F-4D97-AF65-F5344CB8AC3E}">
        <p14:creationId xmlns:p14="http://schemas.microsoft.com/office/powerpoint/2010/main" val="2494886916"/>
      </p:ext>
    </p:extLst>
  </p:cSld>
  <p:clrMapOvr>
    <a:overrideClrMapping bg1="lt1" tx1="dk1" bg2="lt2" tx2="dk2" accent1="accent1" accent2="accent2" accent3="accent3" accent4="accent4" accent5="accent5" accent6="accent6" hlink="hlink" folHlink="folHlink"/>
  </p:clrMapOvr>
  <p:transition>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anim calcmode="lin" valueType="num">
                                      <p:cBhvr>
                                        <p:cTn id="8" dur="250" fill="hold"/>
                                        <p:tgtEl>
                                          <p:spTgt spid="6"/>
                                        </p:tgtEl>
                                        <p:attrNameLst>
                                          <p:attrName>ppt_x</p:attrName>
                                        </p:attrNameLst>
                                      </p:cBhvr>
                                      <p:tavLst>
                                        <p:tav tm="0">
                                          <p:val>
                                            <p:strVal val="#ppt_x"/>
                                          </p:val>
                                        </p:tav>
                                        <p:tav tm="100000">
                                          <p:val>
                                            <p:strVal val="#ppt_x"/>
                                          </p:val>
                                        </p:tav>
                                      </p:tavLst>
                                    </p:anim>
                                    <p:anim calcmode="lin" valueType="num">
                                      <p:cBhvr>
                                        <p:cTn id="9" dur="25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250"/>
                                        <p:tgtEl>
                                          <p:spTgt spid="28"/>
                                        </p:tgtEl>
                                      </p:cBhvr>
                                    </p:animEffect>
                                    <p:anim calcmode="lin" valueType="num">
                                      <p:cBhvr>
                                        <p:cTn id="13" dur="250" fill="hold"/>
                                        <p:tgtEl>
                                          <p:spTgt spid="28"/>
                                        </p:tgtEl>
                                        <p:attrNameLst>
                                          <p:attrName>ppt_x</p:attrName>
                                        </p:attrNameLst>
                                      </p:cBhvr>
                                      <p:tavLst>
                                        <p:tav tm="0">
                                          <p:val>
                                            <p:strVal val="#ppt_x"/>
                                          </p:val>
                                        </p:tav>
                                        <p:tav tm="100000">
                                          <p:val>
                                            <p:strVal val="#ppt_x"/>
                                          </p:val>
                                        </p:tav>
                                      </p:tavLst>
                                    </p:anim>
                                    <p:anim calcmode="lin" valueType="num">
                                      <p:cBhvr>
                                        <p:cTn id="14" dur="250" fill="hold"/>
                                        <p:tgtEl>
                                          <p:spTgt spid="2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250"/>
                                        <p:tgtEl>
                                          <p:spTgt spid="13"/>
                                        </p:tgtEl>
                                      </p:cBhvr>
                                    </p:animEffect>
                                    <p:anim calcmode="lin" valueType="num">
                                      <p:cBhvr>
                                        <p:cTn id="18" dur="250" fill="hold"/>
                                        <p:tgtEl>
                                          <p:spTgt spid="13"/>
                                        </p:tgtEl>
                                        <p:attrNameLst>
                                          <p:attrName>ppt_x</p:attrName>
                                        </p:attrNameLst>
                                      </p:cBhvr>
                                      <p:tavLst>
                                        <p:tav tm="0">
                                          <p:val>
                                            <p:strVal val="#ppt_x"/>
                                          </p:val>
                                        </p:tav>
                                        <p:tav tm="100000">
                                          <p:val>
                                            <p:strVal val="#ppt_x"/>
                                          </p:val>
                                        </p:tav>
                                      </p:tavLst>
                                    </p:anim>
                                    <p:anim calcmode="lin" valueType="num">
                                      <p:cBhvr>
                                        <p:cTn id="19" dur="25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250"/>
                                        <p:tgtEl>
                                          <p:spTgt spid="14"/>
                                        </p:tgtEl>
                                      </p:cBhvr>
                                    </p:animEffect>
                                    <p:anim calcmode="lin" valueType="num">
                                      <p:cBhvr>
                                        <p:cTn id="23" dur="250" fill="hold"/>
                                        <p:tgtEl>
                                          <p:spTgt spid="14"/>
                                        </p:tgtEl>
                                        <p:attrNameLst>
                                          <p:attrName>ppt_x</p:attrName>
                                        </p:attrNameLst>
                                      </p:cBhvr>
                                      <p:tavLst>
                                        <p:tav tm="0">
                                          <p:val>
                                            <p:strVal val="#ppt_x"/>
                                          </p:val>
                                        </p:tav>
                                        <p:tav tm="100000">
                                          <p:val>
                                            <p:strVal val="#ppt_x"/>
                                          </p:val>
                                        </p:tav>
                                      </p:tavLst>
                                    </p:anim>
                                    <p:anim calcmode="lin" valueType="num">
                                      <p:cBhvr>
                                        <p:cTn id="24" dur="25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0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250"/>
                                        <p:tgtEl>
                                          <p:spTgt spid="15"/>
                                        </p:tgtEl>
                                      </p:cBhvr>
                                    </p:animEffect>
                                    <p:anim calcmode="lin" valueType="num">
                                      <p:cBhvr>
                                        <p:cTn id="28" dur="250" fill="hold"/>
                                        <p:tgtEl>
                                          <p:spTgt spid="15"/>
                                        </p:tgtEl>
                                        <p:attrNameLst>
                                          <p:attrName>ppt_x</p:attrName>
                                        </p:attrNameLst>
                                      </p:cBhvr>
                                      <p:tavLst>
                                        <p:tav tm="0">
                                          <p:val>
                                            <p:strVal val="#ppt_x"/>
                                          </p:val>
                                        </p:tav>
                                        <p:tav tm="100000">
                                          <p:val>
                                            <p:strVal val="#ppt_x"/>
                                          </p:val>
                                        </p:tav>
                                      </p:tavLst>
                                    </p:anim>
                                    <p:anim calcmode="lin" valueType="num">
                                      <p:cBhvr>
                                        <p:cTn id="29" dur="25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250"/>
                                        <p:tgtEl>
                                          <p:spTgt spid="17"/>
                                        </p:tgtEl>
                                      </p:cBhvr>
                                    </p:animEffect>
                                    <p:anim calcmode="lin" valueType="num">
                                      <p:cBhvr>
                                        <p:cTn id="33" dur="250" fill="hold"/>
                                        <p:tgtEl>
                                          <p:spTgt spid="17"/>
                                        </p:tgtEl>
                                        <p:attrNameLst>
                                          <p:attrName>ppt_x</p:attrName>
                                        </p:attrNameLst>
                                      </p:cBhvr>
                                      <p:tavLst>
                                        <p:tav tm="0">
                                          <p:val>
                                            <p:strVal val="#ppt_x"/>
                                          </p:val>
                                        </p:tav>
                                        <p:tav tm="100000">
                                          <p:val>
                                            <p:strVal val="#ppt_x"/>
                                          </p:val>
                                        </p:tav>
                                      </p:tavLst>
                                    </p:anim>
                                    <p:anim calcmode="lin" valueType="num">
                                      <p:cBhvr>
                                        <p:cTn id="34" dur="250" fill="hold"/>
                                        <p:tgtEl>
                                          <p:spTgt spid="1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250"/>
                                        <p:tgtEl>
                                          <p:spTgt spid="22"/>
                                        </p:tgtEl>
                                      </p:cBhvr>
                                    </p:animEffect>
                                    <p:anim calcmode="lin" valueType="num">
                                      <p:cBhvr>
                                        <p:cTn id="38" dur="250" fill="hold"/>
                                        <p:tgtEl>
                                          <p:spTgt spid="22"/>
                                        </p:tgtEl>
                                        <p:attrNameLst>
                                          <p:attrName>ppt_x</p:attrName>
                                        </p:attrNameLst>
                                      </p:cBhvr>
                                      <p:tavLst>
                                        <p:tav tm="0">
                                          <p:val>
                                            <p:strVal val="#ppt_x"/>
                                          </p:val>
                                        </p:tav>
                                        <p:tav tm="100000">
                                          <p:val>
                                            <p:strVal val="#ppt_x"/>
                                          </p:val>
                                        </p:tav>
                                      </p:tavLst>
                                    </p:anim>
                                    <p:anim calcmode="lin" valueType="num">
                                      <p:cBhvr>
                                        <p:cTn id="39" dur="25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3" grpId="0"/>
      <p:bldP spid="14" grpId="0"/>
      <p:bldP spid="15"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5905357-5C6D-4034-BA99-98EB1CF7B5DC}"/>
              </a:ext>
            </a:extLst>
          </p:cNvPr>
          <p:cNvSpPr txBox="1"/>
          <p:nvPr/>
        </p:nvSpPr>
        <p:spPr>
          <a:xfrm>
            <a:off x="541038" y="426720"/>
            <a:ext cx="8672631" cy="1200329"/>
          </a:xfrm>
          <a:prstGeom prst="rect">
            <a:avLst/>
          </a:prstGeom>
          <a:noFill/>
        </p:spPr>
        <p:txBody>
          <a:bodyPr wrap="square" rtlCol="0">
            <a:spAutoFit/>
          </a:bodyPr>
          <a:lstStyle/>
          <a:p>
            <a:pPr fontAlgn="base"/>
            <a:r>
              <a:rPr lang="fr-FR" sz="7200" b="1">
                <a:solidFill>
                  <a:srgbClr val="53CDDD"/>
                </a:solidFill>
                <a:latin typeface="Montserrat" panose="00000500000000000000" pitchFamily="2" charset="0"/>
              </a:rPr>
              <a:t>INTRODUCTION</a:t>
            </a:r>
          </a:p>
        </p:txBody>
      </p:sp>
      <p:pic>
        <p:nvPicPr>
          <p:cNvPr id="10" name="Graphic 9">
            <a:extLst>
              <a:ext uri="{FF2B5EF4-FFF2-40B4-BE49-F238E27FC236}">
                <a16:creationId xmlns:a16="http://schemas.microsoft.com/office/drawing/2014/main" id="{8FA026F6-7ACE-42E0-B2B7-C92F3F470C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17591" y="278359"/>
            <a:ext cx="404621" cy="296722"/>
          </a:xfrm>
          <a:prstGeom prst="rect">
            <a:avLst/>
          </a:prstGeom>
        </p:spPr>
      </p:pic>
      <p:grpSp>
        <p:nvGrpSpPr>
          <p:cNvPr id="11" name="Group 10">
            <a:extLst>
              <a:ext uri="{FF2B5EF4-FFF2-40B4-BE49-F238E27FC236}">
                <a16:creationId xmlns:a16="http://schemas.microsoft.com/office/drawing/2014/main" id="{10828FC0-141D-4FE6-8A2F-965936A9E879}"/>
              </a:ext>
            </a:extLst>
          </p:cNvPr>
          <p:cNvGrpSpPr/>
          <p:nvPr/>
        </p:nvGrpSpPr>
        <p:grpSpPr>
          <a:xfrm>
            <a:off x="11235021" y="6418684"/>
            <a:ext cx="485774" cy="95250"/>
            <a:chOff x="9518188" y="6362700"/>
            <a:chExt cx="485774" cy="95250"/>
          </a:xfrm>
        </p:grpSpPr>
        <p:sp>
          <p:nvSpPr>
            <p:cNvPr id="12" name="Rectangle: Rounded Corners 11">
              <a:extLst>
                <a:ext uri="{FF2B5EF4-FFF2-40B4-BE49-F238E27FC236}">
                  <a16:creationId xmlns:a16="http://schemas.microsoft.com/office/drawing/2014/main" id="{A02076FD-3CFB-4D5A-9812-C50688BA781D}"/>
                </a:ext>
              </a:extLst>
            </p:cNvPr>
            <p:cNvSpPr/>
            <p:nvPr/>
          </p:nvSpPr>
          <p:spPr>
            <a:xfrm>
              <a:off x="9518188" y="6362700"/>
              <a:ext cx="95250" cy="95250"/>
            </a:xfrm>
            <a:prstGeom prst="roundRect">
              <a:avLst/>
            </a:prstGeom>
            <a:solidFill>
              <a:srgbClr val="CED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4D2BF4D2-1559-4FE7-8AB6-DD29FFFF27D4}"/>
                </a:ext>
              </a:extLst>
            </p:cNvPr>
            <p:cNvSpPr/>
            <p:nvPr/>
          </p:nvSpPr>
          <p:spPr>
            <a:xfrm>
              <a:off x="9713450" y="6362700"/>
              <a:ext cx="95250" cy="95250"/>
            </a:xfrm>
            <a:prstGeom prst="roundRect">
              <a:avLst/>
            </a:prstGeom>
            <a:solidFill>
              <a:srgbClr val="798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EFC34D7-E7CD-45B7-BFE1-FBF6FA16C846}"/>
                </a:ext>
              </a:extLst>
            </p:cNvPr>
            <p:cNvSpPr/>
            <p:nvPr/>
          </p:nvSpPr>
          <p:spPr>
            <a:xfrm>
              <a:off x="9908712" y="6362700"/>
              <a:ext cx="95250" cy="95250"/>
            </a:xfrm>
            <a:prstGeom prst="roundRect">
              <a:avLst/>
            </a:prstGeom>
            <a:solidFill>
              <a:srgbClr val="B9E1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203B5643-83AA-4EEF-A0C4-5809ED84CB58}"/>
              </a:ext>
            </a:extLst>
          </p:cNvPr>
          <p:cNvSpPr txBox="1"/>
          <p:nvPr/>
        </p:nvSpPr>
        <p:spPr>
          <a:xfrm>
            <a:off x="541038" y="1798089"/>
            <a:ext cx="2594048" cy="369332"/>
          </a:xfrm>
          <a:prstGeom prst="rect">
            <a:avLst/>
          </a:prstGeom>
          <a:noFill/>
        </p:spPr>
        <p:txBody>
          <a:bodyPr wrap="square">
            <a:spAutoFit/>
          </a:bodyPr>
          <a:lstStyle/>
          <a:p>
            <a:pPr rtl="0" fontAlgn="base">
              <a:spcBef>
                <a:spcPts val="200"/>
              </a:spcBef>
              <a:spcAft>
                <a:spcPts val="0"/>
              </a:spcAft>
            </a:pPr>
            <a:r>
              <a:rPr lang="fr-FR" sz="1800" b="1">
                <a:solidFill>
                  <a:srgbClr val="043F73"/>
                </a:solidFill>
                <a:latin typeface="Montserrat" panose="00000500000000000000" pitchFamily="2" charset="0"/>
              </a:rPr>
              <a:t>Executive Summary</a:t>
            </a:r>
          </a:p>
        </p:txBody>
      </p:sp>
      <p:sp>
        <p:nvSpPr>
          <p:cNvPr id="17" name="TextBox 16">
            <a:extLst>
              <a:ext uri="{FF2B5EF4-FFF2-40B4-BE49-F238E27FC236}">
                <a16:creationId xmlns:a16="http://schemas.microsoft.com/office/drawing/2014/main" id="{4AB72C07-2F70-4B7A-AEC0-A66A58B5CF17}"/>
              </a:ext>
            </a:extLst>
          </p:cNvPr>
          <p:cNvSpPr txBox="1"/>
          <p:nvPr/>
        </p:nvSpPr>
        <p:spPr>
          <a:xfrm>
            <a:off x="847918" y="2188801"/>
            <a:ext cx="7353689" cy="661720"/>
          </a:xfrm>
          <a:prstGeom prst="rect">
            <a:avLst/>
          </a:prstGeom>
          <a:noFill/>
        </p:spPr>
        <p:txBody>
          <a:bodyPr wrap="square">
            <a:spAutoFit/>
          </a:bodyPr>
          <a:lstStyle/>
          <a:p>
            <a:pPr fontAlgn="base"/>
            <a:r>
              <a:rPr lang="vi-VN" sz="1600">
                <a:solidFill>
                  <a:srgbClr val="5A6A88"/>
                </a:solidFill>
                <a:latin typeface="Montserrat" panose="00000500000000000000" pitchFamily="2" charset="0"/>
              </a:rPr>
              <a:t>I</a:t>
            </a:r>
            <a:r>
              <a:rPr lang="en-US" sz="1600">
                <a:solidFill>
                  <a:srgbClr val="5A6A88"/>
                </a:solidFill>
                <a:latin typeface="Montserrat" panose="00000500000000000000" pitchFamily="2" charset="0"/>
              </a:rPr>
              <a:t>ssues when take part in a group for the first time </a:t>
            </a:r>
          </a:p>
          <a:p>
            <a:pPr fontAlgn="base">
              <a:spcBef>
                <a:spcPts val="600"/>
              </a:spcBef>
            </a:pPr>
            <a:r>
              <a:rPr lang="vi-VN" sz="1600">
                <a:solidFill>
                  <a:srgbClr val="5A6A88"/>
                </a:solidFill>
                <a:latin typeface="Montserrat" panose="00000500000000000000" pitchFamily="2" charset="0"/>
              </a:rPr>
              <a:t>G</a:t>
            </a:r>
            <a:r>
              <a:rPr lang="en-US" sz="1600">
                <a:solidFill>
                  <a:srgbClr val="5A6A88"/>
                </a:solidFill>
                <a:latin typeface="Montserrat" panose="00000500000000000000" pitchFamily="2" charset="0"/>
              </a:rPr>
              <a:t>roup development stages</a:t>
            </a:r>
          </a:p>
        </p:txBody>
      </p:sp>
      <p:sp>
        <p:nvSpPr>
          <p:cNvPr id="21" name="TextBox 20">
            <a:extLst>
              <a:ext uri="{FF2B5EF4-FFF2-40B4-BE49-F238E27FC236}">
                <a16:creationId xmlns:a16="http://schemas.microsoft.com/office/drawing/2014/main" id="{F97E6C0A-B0C4-4612-BCDF-34CBD28E015C}"/>
              </a:ext>
            </a:extLst>
          </p:cNvPr>
          <p:cNvSpPr txBox="1"/>
          <p:nvPr/>
        </p:nvSpPr>
        <p:spPr>
          <a:xfrm>
            <a:off x="541038" y="3133511"/>
            <a:ext cx="3314700" cy="369332"/>
          </a:xfrm>
          <a:prstGeom prst="rect">
            <a:avLst/>
          </a:prstGeom>
          <a:noFill/>
        </p:spPr>
        <p:txBody>
          <a:bodyPr wrap="square">
            <a:spAutoFit/>
          </a:bodyPr>
          <a:lstStyle>
            <a:defPPr>
              <a:defRPr lang="en-US"/>
            </a:defPPr>
            <a:lvl1pPr fontAlgn="base">
              <a:spcBef>
                <a:spcPts val="200"/>
              </a:spcBef>
              <a:spcAft>
                <a:spcPts val="0"/>
              </a:spcAft>
              <a:defRPr b="1">
                <a:solidFill>
                  <a:srgbClr val="043F73"/>
                </a:solidFill>
                <a:latin typeface="Montserrat" panose="00000500000000000000" pitchFamily="2" charset="0"/>
              </a:defRPr>
            </a:lvl1pPr>
          </a:lstStyle>
          <a:p>
            <a:r>
              <a:rPr lang="fr-FR"/>
              <a:t>Background Information</a:t>
            </a:r>
          </a:p>
        </p:txBody>
      </p:sp>
      <p:sp>
        <p:nvSpPr>
          <p:cNvPr id="23" name="TextBox 22">
            <a:extLst>
              <a:ext uri="{FF2B5EF4-FFF2-40B4-BE49-F238E27FC236}">
                <a16:creationId xmlns:a16="http://schemas.microsoft.com/office/drawing/2014/main" id="{508B4B7A-8E90-43FA-A441-CC6406F0C7FA}"/>
              </a:ext>
            </a:extLst>
          </p:cNvPr>
          <p:cNvSpPr txBox="1"/>
          <p:nvPr/>
        </p:nvSpPr>
        <p:spPr>
          <a:xfrm>
            <a:off x="875909" y="3591770"/>
            <a:ext cx="7353689" cy="1554272"/>
          </a:xfrm>
          <a:prstGeom prst="rect">
            <a:avLst/>
          </a:prstGeom>
          <a:noFill/>
        </p:spPr>
        <p:txBody>
          <a:bodyPr wrap="square">
            <a:spAutoFit/>
          </a:bodyPr>
          <a:lstStyle/>
          <a:p>
            <a:pPr fontAlgn="base">
              <a:spcBef>
                <a:spcPts val="0"/>
              </a:spcBef>
              <a:spcAft>
                <a:spcPts val="0"/>
              </a:spcAft>
            </a:pPr>
            <a:r>
              <a:rPr lang="en-US" sz="1600">
                <a:solidFill>
                  <a:srgbClr val="5A6A88"/>
                </a:solidFill>
                <a:latin typeface="Montserrat" panose="00000500000000000000" pitchFamily="2" charset="0"/>
              </a:rPr>
              <a:t>The first meeting of a group of community volunteers includes: </a:t>
            </a:r>
          </a:p>
          <a:p>
            <a:pPr fontAlgn="base">
              <a:spcBef>
                <a:spcPts val="0"/>
              </a:spcBef>
              <a:spcAft>
                <a:spcPts val="0"/>
              </a:spcAft>
            </a:pPr>
            <a:r>
              <a:rPr lang="en-US" sz="1600">
                <a:solidFill>
                  <a:srgbClr val="5A6A88"/>
                </a:solidFill>
                <a:latin typeface="Montserrat Medium" panose="00000600000000000000" pitchFamily="2" charset="0"/>
              </a:rPr>
              <a:t>Dave, Betty, Ray, Bill </a:t>
            </a:r>
            <a:r>
              <a:rPr lang="en-US" sz="1600">
                <a:solidFill>
                  <a:srgbClr val="5A6A88"/>
                </a:solidFill>
                <a:latin typeface="Montserrat" panose="00000500000000000000" pitchFamily="2" charset="0"/>
              </a:rPr>
              <a:t>and</a:t>
            </a:r>
            <a:r>
              <a:rPr lang="en-US" sz="1600">
                <a:solidFill>
                  <a:srgbClr val="5A6A88"/>
                </a:solidFill>
                <a:latin typeface="Montserrat Medium" panose="00000600000000000000" pitchFamily="2" charset="0"/>
              </a:rPr>
              <a:t> Aisha</a:t>
            </a:r>
          </a:p>
          <a:p>
            <a:pPr fontAlgn="base">
              <a:spcBef>
                <a:spcPts val="600"/>
              </a:spcBef>
              <a:spcAft>
                <a:spcPts val="0"/>
              </a:spcAft>
            </a:pPr>
            <a:r>
              <a:rPr lang="en-US" sz="1600">
                <a:solidFill>
                  <a:srgbClr val="5A6A88"/>
                </a:solidFill>
                <a:latin typeface="Montserrat" panose="00000500000000000000" pitchFamily="2" charset="0"/>
              </a:rPr>
              <a:t>Raising funds for building a neighborhood play-ground.</a:t>
            </a:r>
          </a:p>
          <a:p>
            <a:pPr fontAlgn="base">
              <a:spcBef>
                <a:spcPts val="600"/>
              </a:spcBef>
              <a:spcAft>
                <a:spcPts val="0"/>
              </a:spcAft>
            </a:pPr>
            <a:r>
              <a:rPr lang="en-US" sz="1600">
                <a:solidFill>
                  <a:srgbClr val="5A6A88"/>
                </a:solidFill>
                <a:latin typeface="Montserrat" panose="00000500000000000000" pitchFamily="2" charset="0"/>
              </a:rPr>
              <a:t>Method: offline</a:t>
            </a:r>
          </a:p>
          <a:p>
            <a:pPr fontAlgn="base">
              <a:spcBef>
                <a:spcPts val="600"/>
              </a:spcBef>
              <a:spcAft>
                <a:spcPts val="0"/>
              </a:spcAft>
            </a:pPr>
            <a:r>
              <a:rPr lang="en-US" sz="1600">
                <a:solidFill>
                  <a:srgbClr val="5A6A88"/>
                </a:solidFill>
                <a:latin typeface="Montserrat" panose="00000500000000000000" pitchFamily="2" charset="0"/>
              </a:rPr>
              <a:t>Getting to know each other and discussing about project.</a:t>
            </a:r>
          </a:p>
        </p:txBody>
      </p:sp>
      <p:pic>
        <p:nvPicPr>
          <p:cNvPr id="24" name="Picture 23" descr="A picture containing text, toy, vector graphics&#10;&#10;Description automatically generated">
            <a:extLst>
              <a:ext uri="{FF2B5EF4-FFF2-40B4-BE49-F238E27FC236}">
                <a16:creationId xmlns:a16="http://schemas.microsoft.com/office/drawing/2014/main" id="{C5D78159-1AC8-4CB4-AD5F-67CE5149C0D3}"/>
              </a:ext>
            </a:extLst>
          </p:cNvPr>
          <p:cNvPicPr>
            <a:picLocks noChangeAspect="1"/>
          </p:cNvPicPr>
          <p:nvPr/>
        </p:nvPicPr>
        <p:blipFill rotWithShape="1">
          <a:blip r:embed="rId5">
            <a:extLst>
              <a:ext uri="{28A0092B-C50C-407E-A947-70E740481C1C}">
                <a14:useLocalDpi xmlns:a14="http://schemas.microsoft.com/office/drawing/2010/main" val="0"/>
              </a:ext>
            </a:extLst>
          </a:blip>
          <a:srcRect l="3359" r="5779"/>
          <a:stretch/>
        </p:blipFill>
        <p:spPr>
          <a:xfrm>
            <a:off x="7745170" y="3071094"/>
            <a:ext cx="4525829" cy="3200240"/>
          </a:xfrm>
          <a:prstGeom prst="rect">
            <a:avLst/>
          </a:prstGeom>
        </p:spPr>
      </p:pic>
    </p:spTree>
    <p:extLst>
      <p:ext uri="{BB962C8B-B14F-4D97-AF65-F5344CB8AC3E}">
        <p14:creationId xmlns:p14="http://schemas.microsoft.com/office/powerpoint/2010/main" val="4180873963"/>
      </p:ext>
    </p:extLst>
  </p:cSld>
  <p:clrMapOvr>
    <a:overrideClrMapping bg1="lt1" tx1="dk1" bg2="lt2" tx2="dk2" accent1="accent1" accent2="accent2" accent3="accent3" accent4="accent4" accent5="accent5" accent6="accent6" hlink="hlink" folHlink="folHlink"/>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5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anim calcmode="lin" valueType="num">
                                      <p:cBhvr>
                                        <p:cTn id="13" dur="500" fill="hold"/>
                                        <p:tgtEl>
                                          <p:spTgt spid="15"/>
                                        </p:tgtEl>
                                        <p:attrNameLst>
                                          <p:attrName>ppt_x</p:attrName>
                                        </p:attrNameLst>
                                      </p:cBhvr>
                                      <p:tavLst>
                                        <p:tav tm="0">
                                          <p:val>
                                            <p:strVal val="#ppt_x"/>
                                          </p:val>
                                        </p:tav>
                                        <p:tav tm="100000">
                                          <p:val>
                                            <p:strVal val="#ppt_x"/>
                                          </p:val>
                                        </p:tav>
                                      </p:tavLst>
                                    </p:anim>
                                    <p:anim calcmode="lin" valueType="num">
                                      <p:cBhvr>
                                        <p:cTn id="14" dur="5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15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anim calcmode="lin" valueType="num">
                                      <p:cBhvr>
                                        <p:cTn id="18" dur="500" fill="hold"/>
                                        <p:tgtEl>
                                          <p:spTgt spid="17"/>
                                        </p:tgtEl>
                                        <p:attrNameLst>
                                          <p:attrName>ppt_x</p:attrName>
                                        </p:attrNameLst>
                                      </p:cBhvr>
                                      <p:tavLst>
                                        <p:tav tm="0">
                                          <p:val>
                                            <p:strVal val="#ppt_x"/>
                                          </p:val>
                                        </p:tav>
                                        <p:tav tm="100000">
                                          <p:val>
                                            <p:strVal val="#ppt_x"/>
                                          </p:val>
                                        </p:tav>
                                      </p:tavLst>
                                    </p:anim>
                                    <p:anim calcmode="lin" valueType="num">
                                      <p:cBhvr>
                                        <p:cTn id="19" dur="500" fill="hold"/>
                                        <p:tgtEl>
                                          <p:spTgt spid="1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anim calcmode="lin" valueType="num">
                                      <p:cBhvr>
                                        <p:cTn id="23" dur="500" fill="hold"/>
                                        <p:tgtEl>
                                          <p:spTgt spid="21"/>
                                        </p:tgtEl>
                                        <p:attrNameLst>
                                          <p:attrName>ppt_x</p:attrName>
                                        </p:attrNameLst>
                                      </p:cBhvr>
                                      <p:tavLst>
                                        <p:tav tm="0">
                                          <p:val>
                                            <p:strVal val="#ppt_x"/>
                                          </p:val>
                                        </p:tav>
                                        <p:tav tm="100000">
                                          <p:val>
                                            <p:strVal val="#ppt_x"/>
                                          </p:val>
                                        </p:tav>
                                      </p:tavLst>
                                    </p:anim>
                                    <p:anim calcmode="lin" valueType="num">
                                      <p:cBhvr>
                                        <p:cTn id="24" dur="500" fill="hold"/>
                                        <p:tgtEl>
                                          <p:spTgt spid="2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15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anim calcmode="lin" valueType="num">
                                      <p:cBhvr>
                                        <p:cTn id="28" dur="500" fill="hold"/>
                                        <p:tgtEl>
                                          <p:spTgt spid="23"/>
                                        </p:tgtEl>
                                        <p:attrNameLst>
                                          <p:attrName>ppt_x</p:attrName>
                                        </p:attrNameLst>
                                      </p:cBhvr>
                                      <p:tavLst>
                                        <p:tav tm="0">
                                          <p:val>
                                            <p:strVal val="#ppt_x"/>
                                          </p:val>
                                        </p:tav>
                                        <p:tav tm="100000">
                                          <p:val>
                                            <p:strVal val="#ppt_x"/>
                                          </p:val>
                                        </p:tav>
                                      </p:tavLst>
                                    </p:anim>
                                    <p:anim calcmode="lin" valueType="num">
                                      <p:cBhvr>
                                        <p:cTn id="29" dur="5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25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anim calcmode="lin" valueType="num">
                                      <p:cBhvr>
                                        <p:cTn id="33" dur="500" fill="hold"/>
                                        <p:tgtEl>
                                          <p:spTgt spid="24"/>
                                        </p:tgtEl>
                                        <p:attrNameLst>
                                          <p:attrName>ppt_x</p:attrName>
                                        </p:attrNameLst>
                                      </p:cBhvr>
                                      <p:tavLst>
                                        <p:tav tm="0">
                                          <p:val>
                                            <p:strVal val="#ppt_x"/>
                                          </p:val>
                                        </p:tav>
                                        <p:tav tm="100000">
                                          <p:val>
                                            <p:strVal val="#ppt_x"/>
                                          </p:val>
                                        </p:tav>
                                      </p:tavLst>
                                    </p:anim>
                                    <p:anim calcmode="lin" valueType="num">
                                      <p:cBhvr>
                                        <p:cTn id="34" dur="5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7" grpId="0"/>
      <p:bldP spid="21" grpId="0"/>
      <p:bldP spid="2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5905357-5C6D-4034-BA99-98EB1CF7B5DC}"/>
              </a:ext>
            </a:extLst>
          </p:cNvPr>
          <p:cNvSpPr txBox="1"/>
          <p:nvPr/>
        </p:nvSpPr>
        <p:spPr>
          <a:xfrm>
            <a:off x="541038" y="426720"/>
            <a:ext cx="8672631" cy="1200329"/>
          </a:xfrm>
          <a:prstGeom prst="rect">
            <a:avLst/>
          </a:prstGeom>
          <a:noFill/>
        </p:spPr>
        <p:txBody>
          <a:bodyPr wrap="square" rtlCol="0">
            <a:spAutoFit/>
          </a:bodyPr>
          <a:lstStyle/>
          <a:p>
            <a:pPr fontAlgn="base"/>
            <a:r>
              <a:rPr lang="fr-FR" sz="7200" b="1">
                <a:solidFill>
                  <a:srgbClr val="53CDDD"/>
                </a:solidFill>
                <a:latin typeface="Montserrat" panose="00000500000000000000" pitchFamily="2" charset="0"/>
              </a:rPr>
              <a:t>INTRODUCTION</a:t>
            </a:r>
          </a:p>
        </p:txBody>
      </p:sp>
      <p:pic>
        <p:nvPicPr>
          <p:cNvPr id="10" name="Graphic 9">
            <a:extLst>
              <a:ext uri="{FF2B5EF4-FFF2-40B4-BE49-F238E27FC236}">
                <a16:creationId xmlns:a16="http://schemas.microsoft.com/office/drawing/2014/main" id="{8FA026F6-7ACE-42E0-B2B7-C92F3F470C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17591" y="278359"/>
            <a:ext cx="404621" cy="296722"/>
          </a:xfrm>
          <a:prstGeom prst="rect">
            <a:avLst/>
          </a:prstGeom>
        </p:spPr>
      </p:pic>
      <p:grpSp>
        <p:nvGrpSpPr>
          <p:cNvPr id="11" name="Group 10">
            <a:extLst>
              <a:ext uri="{FF2B5EF4-FFF2-40B4-BE49-F238E27FC236}">
                <a16:creationId xmlns:a16="http://schemas.microsoft.com/office/drawing/2014/main" id="{10828FC0-141D-4FE6-8A2F-965936A9E879}"/>
              </a:ext>
            </a:extLst>
          </p:cNvPr>
          <p:cNvGrpSpPr/>
          <p:nvPr/>
        </p:nvGrpSpPr>
        <p:grpSpPr>
          <a:xfrm>
            <a:off x="11235021" y="6418684"/>
            <a:ext cx="485774" cy="95250"/>
            <a:chOff x="9518188" y="6362700"/>
            <a:chExt cx="485774" cy="95250"/>
          </a:xfrm>
        </p:grpSpPr>
        <p:sp>
          <p:nvSpPr>
            <p:cNvPr id="12" name="Rectangle: Rounded Corners 11">
              <a:extLst>
                <a:ext uri="{FF2B5EF4-FFF2-40B4-BE49-F238E27FC236}">
                  <a16:creationId xmlns:a16="http://schemas.microsoft.com/office/drawing/2014/main" id="{A02076FD-3CFB-4D5A-9812-C50688BA781D}"/>
                </a:ext>
              </a:extLst>
            </p:cNvPr>
            <p:cNvSpPr/>
            <p:nvPr/>
          </p:nvSpPr>
          <p:spPr>
            <a:xfrm>
              <a:off x="9518188" y="6362700"/>
              <a:ext cx="95250" cy="95250"/>
            </a:xfrm>
            <a:prstGeom prst="roundRect">
              <a:avLst/>
            </a:prstGeom>
            <a:solidFill>
              <a:srgbClr val="CED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4D2BF4D2-1559-4FE7-8AB6-DD29FFFF27D4}"/>
                </a:ext>
              </a:extLst>
            </p:cNvPr>
            <p:cNvSpPr/>
            <p:nvPr/>
          </p:nvSpPr>
          <p:spPr>
            <a:xfrm>
              <a:off x="9713450" y="6362700"/>
              <a:ext cx="95250" cy="95250"/>
            </a:xfrm>
            <a:prstGeom prst="roundRect">
              <a:avLst/>
            </a:prstGeom>
            <a:solidFill>
              <a:srgbClr val="798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EFC34D7-E7CD-45B7-BFE1-FBF6FA16C846}"/>
                </a:ext>
              </a:extLst>
            </p:cNvPr>
            <p:cNvSpPr/>
            <p:nvPr/>
          </p:nvSpPr>
          <p:spPr>
            <a:xfrm>
              <a:off x="9908712" y="6362700"/>
              <a:ext cx="95250" cy="95250"/>
            </a:xfrm>
            <a:prstGeom prst="roundRect">
              <a:avLst/>
            </a:prstGeom>
            <a:solidFill>
              <a:srgbClr val="B9E1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203B5643-83AA-4EEF-A0C4-5809ED84CB58}"/>
              </a:ext>
            </a:extLst>
          </p:cNvPr>
          <p:cNvSpPr txBox="1"/>
          <p:nvPr/>
        </p:nvSpPr>
        <p:spPr>
          <a:xfrm>
            <a:off x="541038" y="1798089"/>
            <a:ext cx="2594048" cy="369332"/>
          </a:xfrm>
          <a:prstGeom prst="rect">
            <a:avLst/>
          </a:prstGeom>
          <a:noFill/>
        </p:spPr>
        <p:txBody>
          <a:bodyPr wrap="square">
            <a:spAutoFit/>
          </a:bodyPr>
          <a:lstStyle/>
          <a:p>
            <a:pPr rtl="0" fontAlgn="base">
              <a:spcBef>
                <a:spcPts val="200"/>
              </a:spcBef>
              <a:spcAft>
                <a:spcPts val="0"/>
              </a:spcAft>
            </a:pPr>
            <a:r>
              <a:rPr lang="fr-FR" sz="1800" b="1">
                <a:solidFill>
                  <a:srgbClr val="043F73"/>
                </a:solidFill>
                <a:latin typeface="Montserrat" panose="00000500000000000000" pitchFamily="2" charset="0"/>
              </a:rPr>
              <a:t>Goals</a:t>
            </a:r>
          </a:p>
        </p:txBody>
      </p:sp>
      <p:sp>
        <p:nvSpPr>
          <p:cNvPr id="17" name="TextBox 16">
            <a:extLst>
              <a:ext uri="{FF2B5EF4-FFF2-40B4-BE49-F238E27FC236}">
                <a16:creationId xmlns:a16="http://schemas.microsoft.com/office/drawing/2014/main" id="{4AB72C07-2F70-4B7A-AEC0-A66A58B5CF17}"/>
              </a:ext>
            </a:extLst>
          </p:cNvPr>
          <p:cNvSpPr txBox="1"/>
          <p:nvPr/>
        </p:nvSpPr>
        <p:spPr>
          <a:xfrm>
            <a:off x="847918" y="2188801"/>
            <a:ext cx="8044155" cy="1036181"/>
          </a:xfrm>
          <a:prstGeom prst="rect">
            <a:avLst/>
          </a:prstGeom>
          <a:noFill/>
        </p:spPr>
        <p:txBody>
          <a:bodyPr wrap="square">
            <a:spAutoFit/>
          </a:bodyPr>
          <a:lstStyle/>
          <a:p>
            <a:pPr indent="-228600" fontAlgn="base">
              <a:spcBef>
                <a:spcPts val="800"/>
              </a:spcBef>
              <a:spcAft>
                <a:spcPts val="0"/>
              </a:spcAft>
            </a:pPr>
            <a:r>
              <a:rPr lang="vi-VN" sz="1600">
                <a:solidFill>
                  <a:srgbClr val="5A6A88"/>
                </a:solidFill>
                <a:latin typeface="Montserrat" panose="00000500000000000000" pitchFamily="2" charset="0"/>
              </a:rPr>
              <a:t>S</a:t>
            </a:r>
            <a:r>
              <a:rPr lang="en-US" sz="1600">
                <a:solidFill>
                  <a:srgbClr val="5A6A88"/>
                </a:solidFill>
                <a:latin typeface="Montserrat" panose="00000500000000000000" pitchFamily="2" charset="0"/>
              </a:rPr>
              <a:t>tart building the connection</a:t>
            </a:r>
            <a:r>
              <a:rPr lang="vi-VN" sz="1600">
                <a:solidFill>
                  <a:srgbClr val="5A6A88"/>
                </a:solidFill>
                <a:latin typeface="Montserrat" panose="00000500000000000000" pitchFamily="2" charset="0"/>
              </a:rPr>
              <a:t> among members.</a:t>
            </a:r>
            <a:endParaRPr lang="en-US" sz="1600">
              <a:solidFill>
                <a:srgbClr val="5A6A88"/>
              </a:solidFill>
              <a:latin typeface="Montserrat" panose="00000500000000000000" pitchFamily="2" charset="0"/>
            </a:endParaRPr>
          </a:p>
          <a:p>
            <a:pPr indent="-228600" fontAlgn="base">
              <a:spcBef>
                <a:spcPts val="800"/>
              </a:spcBef>
              <a:spcAft>
                <a:spcPts val="0"/>
              </a:spcAft>
            </a:pPr>
            <a:r>
              <a:rPr lang="en-US" sz="1600">
                <a:solidFill>
                  <a:srgbClr val="5A6A88"/>
                </a:solidFill>
                <a:latin typeface="Montserrat" panose="00000500000000000000" pitchFamily="2" charset="0"/>
              </a:rPr>
              <a:t>Increase motivation, engagement, and satisfaction.</a:t>
            </a:r>
          </a:p>
          <a:p>
            <a:pPr indent="-228600" fontAlgn="base">
              <a:spcBef>
                <a:spcPts val="800"/>
              </a:spcBef>
              <a:spcAft>
                <a:spcPts val="0"/>
              </a:spcAft>
            </a:pPr>
            <a:r>
              <a:rPr lang="en-US" sz="1600">
                <a:solidFill>
                  <a:srgbClr val="5A6A88"/>
                </a:solidFill>
                <a:latin typeface="Montserrat" panose="00000500000000000000" pitchFamily="2" charset="0"/>
              </a:rPr>
              <a:t>Ensure goals and expectation</a:t>
            </a:r>
            <a:r>
              <a:rPr lang="vi-VN" sz="1600">
                <a:solidFill>
                  <a:srgbClr val="5A6A88"/>
                </a:solidFill>
                <a:latin typeface="Montserrat" panose="00000500000000000000" pitchFamily="2" charset="0"/>
              </a:rPr>
              <a:t>s</a:t>
            </a:r>
            <a:r>
              <a:rPr lang="en-US" sz="1600">
                <a:solidFill>
                  <a:srgbClr val="5A6A88"/>
                </a:solidFill>
                <a:latin typeface="Montserrat" panose="00000500000000000000" pitchFamily="2" charset="0"/>
              </a:rPr>
              <a:t>.</a:t>
            </a:r>
          </a:p>
        </p:txBody>
      </p:sp>
      <p:sp>
        <p:nvSpPr>
          <p:cNvPr id="21" name="TextBox 20">
            <a:extLst>
              <a:ext uri="{FF2B5EF4-FFF2-40B4-BE49-F238E27FC236}">
                <a16:creationId xmlns:a16="http://schemas.microsoft.com/office/drawing/2014/main" id="{F97E6C0A-B0C4-4612-BCDF-34CBD28E015C}"/>
              </a:ext>
            </a:extLst>
          </p:cNvPr>
          <p:cNvSpPr txBox="1"/>
          <p:nvPr/>
        </p:nvSpPr>
        <p:spPr>
          <a:xfrm>
            <a:off x="541038" y="3665352"/>
            <a:ext cx="3314700" cy="369332"/>
          </a:xfrm>
          <a:prstGeom prst="rect">
            <a:avLst/>
          </a:prstGeom>
          <a:noFill/>
        </p:spPr>
        <p:txBody>
          <a:bodyPr wrap="square">
            <a:spAutoFit/>
          </a:bodyPr>
          <a:lstStyle>
            <a:defPPr>
              <a:defRPr lang="en-US"/>
            </a:defPPr>
            <a:lvl1pPr fontAlgn="base">
              <a:spcBef>
                <a:spcPts val="200"/>
              </a:spcBef>
              <a:spcAft>
                <a:spcPts val="0"/>
              </a:spcAft>
              <a:defRPr b="1">
                <a:solidFill>
                  <a:srgbClr val="043F73"/>
                </a:solidFill>
                <a:latin typeface="Montserrat" panose="00000500000000000000" pitchFamily="2" charset="0"/>
              </a:defRPr>
            </a:lvl1pPr>
          </a:lstStyle>
          <a:p>
            <a:r>
              <a:rPr lang="en-US"/>
              <a:t>Keyword</a:t>
            </a:r>
            <a:endParaRPr lang="fr-FR"/>
          </a:p>
        </p:txBody>
      </p:sp>
      <p:sp>
        <p:nvSpPr>
          <p:cNvPr id="23" name="TextBox 22">
            <a:extLst>
              <a:ext uri="{FF2B5EF4-FFF2-40B4-BE49-F238E27FC236}">
                <a16:creationId xmlns:a16="http://schemas.microsoft.com/office/drawing/2014/main" id="{508B4B7A-8E90-43FA-A441-CC6406F0C7FA}"/>
              </a:ext>
            </a:extLst>
          </p:cNvPr>
          <p:cNvSpPr txBox="1"/>
          <p:nvPr/>
        </p:nvSpPr>
        <p:spPr>
          <a:xfrm>
            <a:off x="875909" y="4123611"/>
            <a:ext cx="7353689" cy="1631216"/>
          </a:xfrm>
          <a:prstGeom prst="rect">
            <a:avLst/>
          </a:prstGeom>
          <a:noFill/>
        </p:spPr>
        <p:txBody>
          <a:bodyPr wrap="square">
            <a:spAutoFit/>
          </a:bodyPr>
          <a:lstStyle/>
          <a:p>
            <a:pPr indent="-228600" fontAlgn="base">
              <a:spcBef>
                <a:spcPts val="600"/>
              </a:spcBef>
            </a:pPr>
            <a:r>
              <a:rPr lang="en-US" sz="1600">
                <a:solidFill>
                  <a:srgbClr val="5A6A88"/>
                </a:solidFill>
                <a:latin typeface="Montserrat" panose="00000500000000000000" pitchFamily="2" charset="0"/>
              </a:rPr>
              <a:t>working in group</a:t>
            </a:r>
          </a:p>
          <a:p>
            <a:pPr indent="-228600" fontAlgn="base">
              <a:spcBef>
                <a:spcPts val="600"/>
              </a:spcBef>
            </a:pPr>
            <a:r>
              <a:rPr lang="en-US" sz="1600">
                <a:solidFill>
                  <a:srgbClr val="5A6A88"/>
                </a:solidFill>
                <a:latin typeface="Montserrat" panose="00000500000000000000" pitchFamily="2" charset="0"/>
              </a:rPr>
              <a:t>first meeting</a:t>
            </a:r>
          </a:p>
          <a:p>
            <a:pPr indent="-228600" fontAlgn="base">
              <a:spcBef>
                <a:spcPts val="600"/>
              </a:spcBef>
            </a:pPr>
            <a:r>
              <a:rPr lang="en-US" sz="1600">
                <a:solidFill>
                  <a:srgbClr val="5A6A88"/>
                </a:solidFill>
                <a:latin typeface="Montserrat" panose="00000500000000000000" pitchFamily="2" charset="0"/>
              </a:rPr>
              <a:t>acquaintance</a:t>
            </a:r>
          </a:p>
          <a:p>
            <a:pPr indent="-228600" fontAlgn="base">
              <a:spcBef>
                <a:spcPts val="600"/>
              </a:spcBef>
            </a:pPr>
            <a:r>
              <a:rPr lang="en-US" sz="1600">
                <a:solidFill>
                  <a:srgbClr val="5A6A88"/>
                </a:solidFill>
                <a:latin typeface="Montserrat" panose="00000500000000000000" pitchFamily="2" charset="0"/>
              </a:rPr>
              <a:t>proposing ideas</a:t>
            </a:r>
          </a:p>
          <a:p>
            <a:pPr indent="-228600" fontAlgn="base">
              <a:spcBef>
                <a:spcPts val="600"/>
              </a:spcBef>
            </a:pPr>
            <a:r>
              <a:rPr lang="en-US" sz="1600">
                <a:solidFill>
                  <a:srgbClr val="5A6A88"/>
                </a:solidFill>
                <a:latin typeface="Montserrat" panose="00000500000000000000" pitchFamily="2" charset="0"/>
              </a:rPr>
              <a:t>giving opinions</a:t>
            </a:r>
          </a:p>
        </p:txBody>
      </p:sp>
      <p:pic>
        <p:nvPicPr>
          <p:cNvPr id="24" name="Picture 23" descr="A picture containing text, toy, vector graphics&#10;&#10;Description automatically generated">
            <a:extLst>
              <a:ext uri="{FF2B5EF4-FFF2-40B4-BE49-F238E27FC236}">
                <a16:creationId xmlns:a16="http://schemas.microsoft.com/office/drawing/2014/main" id="{C5D78159-1AC8-4CB4-AD5F-67CE5149C0D3}"/>
              </a:ext>
            </a:extLst>
          </p:cNvPr>
          <p:cNvPicPr>
            <a:picLocks noChangeAspect="1"/>
          </p:cNvPicPr>
          <p:nvPr/>
        </p:nvPicPr>
        <p:blipFill rotWithShape="1">
          <a:blip r:embed="rId5">
            <a:extLst>
              <a:ext uri="{28A0092B-C50C-407E-A947-70E740481C1C}">
                <a14:useLocalDpi xmlns:a14="http://schemas.microsoft.com/office/drawing/2010/main" val="0"/>
              </a:ext>
            </a:extLst>
          </a:blip>
          <a:srcRect l="3359" r="5779"/>
          <a:stretch/>
        </p:blipFill>
        <p:spPr>
          <a:xfrm>
            <a:off x="7745170" y="3071094"/>
            <a:ext cx="4525829" cy="3200240"/>
          </a:xfrm>
          <a:prstGeom prst="rect">
            <a:avLst/>
          </a:prstGeom>
        </p:spPr>
      </p:pic>
    </p:spTree>
    <p:extLst>
      <p:ext uri="{BB962C8B-B14F-4D97-AF65-F5344CB8AC3E}">
        <p14:creationId xmlns:p14="http://schemas.microsoft.com/office/powerpoint/2010/main" val="1049395144"/>
      </p:ext>
    </p:extLst>
  </p:cSld>
  <p:clrMapOvr>
    <a:overrideClrMapping bg1="lt1" tx1="dk1" bg2="lt2" tx2="dk2" accent1="accent1" accent2="accent2" accent3="accent3" accent4="accent4" accent5="accent5" accent6="accent6" hlink="hlink" folHlink="folHlink"/>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anim calcmode="lin" valueType="num">
                                      <p:cBhvr>
                                        <p:cTn id="13" dur="500" fill="hold"/>
                                        <p:tgtEl>
                                          <p:spTgt spid="17"/>
                                        </p:tgtEl>
                                        <p:attrNameLst>
                                          <p:attrName>ppt_x</p:attrName>
                                        </p:attrNameLst>
                                      </p:cBhvr>
                                      <p:tavLst>
                                        <p:tav tm="0">
                                          <p:val>
                                            <p:strVal val="#ppt_x"/>
                                          </p:val>
                                        </p:tav>
                                        <p:tav tm="100000">
                                          <p:val>
                                            <p:strVal val="#ppt_x"/>
                                          </p:val>
                                        </p:tav>
                                      </p:tavLst>
                                    </p:anim>
                                    <p:anim calcmode="lin" valueType="num">
                                      <p:cBhvr>
                                        <p:cTn id="14" dur="5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anim calcmode="lin" valueType="num">
                                      <p:cBhvr>
                                        <p:cTn id="18" dur="500" fill="hold"/>
                                        <p:tgtEl>
                                          <p:spTgt spid="21"/>
                                        </p:tgtEl>
                                        <p:attrNameLst>
                                          <p:attrName>ppt_x</p:attrName>
                                        </p:attrNameLst>
                                      </p:cBhvr>
                                      <p:tavLst>
                                        <p:tav tm="0">
                                          <p:val>
                                            <p:strVal val="#ppt_x"/>
                                          </p:val>
                                        </p:tav>
                                        <p:tav tm="100000">
                                          <p:val>
                                            <p:strVal val="#ppt_x"/>
                                          </p:val>
                                        </p:tav>
                                      </p:tavLst>
                                    </p:anim>
                                    <p:anim calcmode="lin" valueType="num">
                                      <p:cBhvr>
                                        <p:cTn id="19" dur="5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15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anim calcmode="lin" valueType="num">
                                      <p:cBhvr>
                                        <p:cTn id="23" dur="500" fill="hold"/>
                                        <p:tgtEl>
                                          <p:spTgt spid="23"/>
                                        </p:tgtEl>
                                        <p:attrNameLst>
                                          <p:attrName>ppt_x</p:attrName>
                                        </p:attrNameLst>
                                      </p:cBhvr>
                                      <p:tavLst>
                                        <p:tav tm="0">
                                          <p:val>
                                            <p:strVal val="#ppt_x"/>
                                          </p:val>
                                        </p:tav>
                                        <p:tav tm="100000">
                                          <p:val>
                                            <p:strVal val="#ppt_x"/>
                                          </p:val>
                                        </p:tav>
                                      </p:tavLst>
                                    </p:anim>
                                    <p:anim calcmode="lin" valueType="num">
                                      <p:cBhvr>
                                        <p:cTn id="24" dur="5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1"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5905357-5C6D-4034-BA99-98EB1CF7B5DC}"/>
              </a:ext>
            </a:extLst>
          </p:cNvPr>
          <p:cNvSpPr txBox="1"/>
          <p:nvPr/>
        </p:nvSpPr>
        <p:spPr>
          <a:xfrm>
            <a:off x="541038" y="426720"/>
            <a:ext cx="8672631" cy="1200329"/>
          </a:xfrm>
          <a:prstGeom prst="rect">
            <a:avLst/>
          </a:prstGeom>
          <a:noFill/>
        </p:spPr>
        <p:txBody>
          <a:bodyPr wrap="square" rtlCol="0">
            <a:spAutoFit/>
          </a:bodyPr>
          <a:lstStyle/>
          <a:p>
            <a:pPr fontAlgn="base"/>
            <a:r>
              <a:rPr lang="fr-FR" sz="7200" b="1">
                <a:solidFill>
                  <a:srgbClr val="53CDDD"/>
                </a:solidFill>
                <a:latin typeface="Montserrat" panose="00000500000000000000" pitchFamily="2" charset="0"/>
              </a:rPr>
              <a:t>ANALYZATION</a:t>
            </a:r>
          </a:p>
        </p:txBody>
      </p:sp>
      <p:pic>
        <p:nvPicPr>
          <p:cNvPr id="10" name="Graphic 9">
            <a:extLst>
              <a:ext uri="{FF2B5EF4-FFF2-40B4-BE49-F238E27FC236}">
                <a16:creationId xmlns:a16="http://schemas.microsoft.com/office/drawing/2014/main" id="{8FA026F6-7ACE-42E0-B2B7-C92F3F470C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17591" y="278359"/>
            <a:ext cx="404621" cy="296722"/>
          </a:xfrm>
          <a:prstGeom prst="rect">
            <a:avLst/>
          </a:prstGeom>
        </p:spPr>
      </p:pic>
      <p:grpSp>
        <p:nvGrpSpPr>
          <p:cNvPr id="11" name="Group 10">
            <a:extLst>
              <a:ext uri="{FF2B5EF4-FFF2-40B4-BE49-F238E27FC236}">
                <a16:creationId xmlns:a16="http://schemas.microsoft.com/office/drawing/2014/main" id="{10828FC0-141D-4FE6-8A2F-965936A9E879}"/>
              </a:ext>
            </a:extLst>
          </p:cNvPr>
          <p:cNvGrpSpPr/>
          <p:nvPr/>
        </p:nvGrpSpPr>
        <p:grpSpPr>
          <a:xfrm>
            <a:off x="11235021" y="6418684"/>
            <a:ext cx="485774" cy="95250"/>
            <a:chOff x="9518188" y="6362700"/>
            <a:chExt cx="485774" cy="95250"/>
          </a:xfrm>
        </p:grpSpPr>
        <p:sp>
          <p:nvSpPr>
            <p:cNvPr id="12" name="Rectangle: Rounded Corners 11">
              <a:extLst>
                <a:ext uri="{FF2B5EF4-FFF2-40B4-BE49-F238E27FC236}">
                  <a16:creationId xmlns:a16="http://schemas.microsoft.com/office/drawing/2014/main" id="{A02076FD-3CFB-4D5A-9812-C50688BA781D}"/>
                </a:ext>
              </a:extLst>
            </p:cNvPr>
            <p:cNvSpPr/>
            <p:nvPr/>
          </p:nvSpPr>
          <p:spPr>
            <a:xfrm>
              <a:off x="9518188" y="6362700"/>
              <a:ext cx="95250" cy="95250"/>
            </a:xfrm>
            <a:prstGeom prst="roundRect">
              <a:avLst/>
            </a:prstGeom>
            <a:solidFill>
              <a:srgbClr val="CED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4D2BF4D2-1559-4FE7-8AB6-DD29FFFF27D4}"/>
                </a:ext>
              </a:extLst>
            </p:cNvPr>
            <p:cNvSpPr/>
            <p:nvPr/>
          </p:nvSpPr>
          <p:spPr>
            <a:xfrm>
              <a:off x="9713450" y="6362700"/>
              <a:ext cx="95250" cy="95250"/>
            </a:xfrm>
            <a:prstGeom prst="roundRect">
              <a:avLst/>
            </a:prstGeom>
            <a:solidFill>
              <a:srgbClr val="798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EFC34D7-E7CD-45B7-BFE1-FBF6FA16C846}"/>
                </a:ext>
              </a:extLst>
            </p:cNvPr>
            <p:cNvSpPr/>
            <p:nvPr/>
          </p:nvSpPr>
          <p:spPr>
            <a:xfrm>
              <a:off x="9908712" y="6362700"/>
              <a:ext cx="95250" cy="95250"/>
            </a:xfrm>
            <a:prstGeom prst="roundRect">
              <a:avLst/>
            </a:prstGeom>
            <a:solidFill>
              <a:srgbClr val="B9E1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203B5643-83AA-4EEF-A0C4-5809ED84CB58}"/>
              </a:ext>
            </a:extLst>
          </p:cNvPr>
          <p:cNvSpPr txBox="1"/>
          <p:nvPr/>
        </p:nvSpPr>
        <p:spPr>
          <a:xfrm>
            <a:off x="541037" y="1798089"/>
            <a:ext cx="3219199" cy="369332"/>
          </a:xfrm>
          <a:prstGeom prst="rect">
            <a:avLst/>
          </a:prstGeom>
          <a:noFill/>
        </p:spPr>
        <p:txBody>
          <a:bodyPr wrap="square">
            <a:spAutoFit/>
          </a:bodyPr>
          <a:lstStyle>
            <a:defPPr>
              <a:defRPr lang="en-US"/>
            </a:defPPr>
            <a:lvl1pPr fontAlgn="base">
              <a:spcBef>
                <a:spcPts val="200"/>
              </a:spcBef>
              <a:spcAft>
                <a:spcPts val="0"/>
              </a:spcAft>
              <a:defRPr b="1">
                <a:solidFill>
                  <a:srgbClr val="043F73"/>
                </a:solidFill>
                <a:latin typeface="Montserrat" panose="00000500000000000000" pitchFamily="2" charset="0"/>
              </a:defRPr>
            </a:lvl1pPr>
          </a:lstStyle>
          <a:p>
            <a:r>
              <a:rPr lang="vi-VN"/>
              <a:t>Key issues and Problems</a:t>
            </a:r>
            <a:endParaRPr lang="en-US"/>
          </a:p>
        </p:txBody>
      </p:sp>
      <p:sp>
        <p:nvSpPr>
          <p:cNvPr id="17" name="TextBox 16">
            <a:extLst>
              <a:ext uri="{FF2B5EF4-FFF2-40B4-BE49-F238E27FC236}">
                <a16:creationId xmlns:a16="http://schemas.microsoft.com/office/drawing/2014/main" id="{4AB72C07-2F70-4B7A-AEC0-A66A58B5CF17}"/>
              </a:ext>
            </a:extLst>
          </p:cNvPr>
          <p:cNvSpPr txBox="1"/>
          <p:nvPr/>
        </p:nvSpPr>
        <p:spPr>
          <a:xfrm>
            <a:off x="847918" y="2188801"/>
            <a:ext cx="9910278" cy="1992853"/>
          </a:xfrm>
          <a:prstGeom prst="rect">
            <a:avLst/>
          </a:prstGeom>
          <a:noFill/>
        </p:spPr>
        <p:txBody>
          <a:bodyPr wrap="square">
            <a:spAutoFit/>
          </a:bodyPr>
          <a:lstStyle/>
          <a:p>
            <a:pPr indent="-228600" fontAlgn="base">
              <a:spcBef>
                <a:spcPts val="600"/>
              </a:spcBef>
            </a:pPr>
            <a:r>
              <a:rPr lang="en-US" sz="1600">
                <a:solidFill>
                  <a:srgbClr val="5A6A88"/>
                </a:solidFill>
                <a:latin typeface="Montserrat" panose="00000500000000000000" pitchFamily="2" charset="0"/>
              </a:rPr>
              <a:t>First meeting  </a:t>
            </a:r>
            <a:r>
              <a:rPr lang="en-US" sz="1600">
                <a:solidFill>
                  <a:srgbClr val="5A6A88"/>
                </a:solidFill>
                <a:latin typeface="Nirmala UI" panose="020B0502040204020203" pitchFamily="34" charset="0"/>
                <a:ea typeface="Nirmala UI" panose="020B0502040204020203" pitchFamily="34" charset="0"/>
                <a:cs typeface="Nirmala UI" panose="020B0502040204020203" pitchFamily="34" charset="0"/>
              </a:rPr>
              <a:t>→</a:t>
            </a:r>
            <a:r>
              <a:rPr lang="en-US" sz="1600">
                <a:solidFill>
                  <a:srgbClr val="5A6A88"/>
                </a:solidFill>
                <a:latin typeface="Montserrat" panose="00000500000000000000" pitchFamily="2" charset="0"/>
              </a:rPr>
              <a:t>  Tension  </a:t>
            </a:r>
            <a:r>
              <a:rPr lang="en-US" sz="1600">
                <a:solidFill>
                  <a:srgbClr val="5A6A88"/>
                </a:solidFill>
                <a:latin typeface="Nirmala UI" panose="020B0502040204020203" pitchFamily="34" charset="0"/>
                <a:ea typeface="Nirmala UI" panose="020B0502040204020203" pitchFamily="34" charset="0"/>
                <a:cs typeface="Nirmala UI" panose="020B0502040204020203" pitchFamily="34" charset="0"/>
              </a:rPr>
              <a:t>→ </a:t>
            </a:r>
            <a:r>
              <a:rPr lang="en-US" sz="1600">
                <a:solidFill>
                  <a:srgbClr val="5A6A88"/>
                </a:solidFill>
                <a:latin typeface="Montserrat" panose="00000500000000000000" pitchFamily="2" charset="0"/>
              </a:rPr>
              <a:t> Expression problems </a:t>
            </a:r>
          </a:p>
          <a:p>
            <a:pPr indent="-228600" fontAlgn="base">
              <a:spcBef>
                <a:spcPts val="300"/>
              </a:spcBef>
            </a:pPr>
            <a:r>
              <a:rPr lang="en-US" sz="1600">
                <a:solidFill>
                  <a:srgbClr val="5A6A88"/>
                </a:solidFill>
                <a:latin typeface="Montserrat" panose="00000500000000000000" pitchFamily="2" charset="0"/>
              </a:rPr>
              <a:t>(</a:t>
            </a:r>
            <a:r>
              <a:rPr lang="en-US" sz="1600">
                <a:solidFill>
                  <a:srgbClr val="5A6A88"/>
                </a:solidFill>
                <a:latin typeface="Montserrat Medium" panose="00000600000000000000" pitchFamily="2" charset="0"/>
              </a:rPr>
              <a:t>Primary tensions</a:t>
            </a:r>
            <a:r>
              <a:rPr lang="en-US" sz="1600">
                <a:solidFill>
                  <a:srgbClr val="5A6A88"/>
                </a:solidFill>
                <a:latin typeface="Montserrat" panose="00000500000000000000" pitchFamily="2" charset="0"/>
              </a:rPr>
              <a:t>)</a:t>
            </a:r>
          </a:p>
          <a:p>
            <a:pPr indent="-228600" fontAlgn="base">
              <a:spcBef>
                <a:spcPts val="1200"/>
              </a:spcBef>
            </a:pPr>
            <a:r>
              <a:rPr lang="en-US" sz="1600">
                <a:solidFill>
                  <a:srgbClr val="5A6A88"/>
                </a:solidFill>
                <a:latin typeface="Montserrat" panose="00000500000000000000" pitchFamily="2" charset="0"/>
              </a:rPr>
              <a:t>Struggle in planning a perfect project  </a:t>
            </a:r>
            <a:r>
              <a:rPr lang="en-US" sz="1600">
                <a:solidFill>
                  <a:srgbClr val="5A6A88"/>
                </a:solidFill>
                <a:latin typeface="Nirmala UI" panose="020B0502040204020203" pitchFamily="34" charset="0"/>
                <a:ea typeface="Nirmala UI" panose="020B0502040204020203" pitchFamily="34" charset="0"/>
                <a:cs typeface="Nirmala UI" panose="020B0502040204020203" pitchFamily="34" charset="0"/>
              </a:rPr>
              <a:t>→  </a:t>
            </a:r>
            <a:r>
              <a:rPr lang="en-US" sz="1600">
                <a:solidFill>
                  <a:srgbClr val="5A6A88"/>
                </a:solidFill>
                <a:latin typeface="Montserrat" panose="00000500000000000000" pitchFamily="2" charset="0"/>
              </a:rPr>
              <a:t>Not well-prepared </a:t>
            </a:r>
          </a:p>
          <a:p>
            <a:pPr indent="-228600" fontAlgn="base">
              <a:spcBef>
                <a:spcPts val="300"/>
              </a:spcBef>
            </a:pPr>
            <a:r>
              <a:rPr lang="en-US" sz="1600">
                <a:solidFill>
                  <a:srgbClr val="5A6A88"/>
                </a:solidFill>
                <a:latin typeface="Montserrat" panose="00000500000000000000" pitchFamily="2" charset="0"/>
              </a:rPr>
              <a:t>Not enough quality time to plan,  just raise ideas </a:t>
            </a:r>
            <a:r>
              <a:rPr lang="en-US" sz="1600">
                <a:solidFill>
                  <a:srgbClr val="5A6A88"/>
                </a:solidFill>
                <a:latin typeface="Nirmala UI" panose="020B0502040204020203" pitchFamily="34" charset="0"/>
                <a:ea typeface="Nirmala UI" panose="020B0502040204020203" pitchFamily="34" charset="0"/>
                <a:cs typeface="Nirmala UI" panose="020B0502040204020203" pitchFamily="34" charset="0"/>
              </a:rPr>
              <a:t>→ </a:t>
            </a:r>
            <a:r>
              <a:rPr lang="en-US" sz="1600">
                <a:solidFill>
                  <a:srgbClr val="5A6A88"/>
                </a:solidFill>
                <a:latin typeface="Montserrat" panose="00000500000000000000" pitchFamily="2" charset="0"/>
              </a:rPr>
              <a:t>Spontaneity</a:t>
            </a:r>
          </a:p>
          <a:p>
            <a:pPr indent="-228600" fontAlgn="base">
              <a:spcBef>
                <a:spcPts val="300"/>
              </a:spcBef>
            </a:pPr>
            <a:r>
              <a:rPr lang="en-US" sz="1600">
                <a:solidFill>
                  <a:srgbClr val="5A6A88"/>
                </a:solidFill>
                <a:latin typeface="Montserrat" panose="00000500000000000000" pitchFamily="2" charset="0"/>
              </a:rPr>
              <a:t>(</a:t>
            </a:r>
            <a:r>
              <a:rPr lang="en-US" sz="1600">
                <a:solidFill>
                  <a:srgbClr val="5A6A88"/>
                </a:solidFill>
                <a:latin typeface="Montserrat Medium" panose="00000600000000000000" pitchFamily="2" charset="0"/>
              </a:rPr>
              <a:t>Dialectic tensions</a:t>
            </a:r>
            <a:r>
              <a:rPr lang="en-US" sz="1600">
                <a:solidFill>
                  <a:srgbClr val="5A6A88"/>
                </a:solidFill>
                <a:latin typeface="Montserrat" panose="00000500000000000000" pitchFamily="2" charset="0"/>
              </a:rPr>
              <a:t>) </a:t>
            </a:r>
          </a:p>
          <a:p>
            <a:pPr indent="-228600" fontAlgn="base">
              <a:spcBef>
                <a:spcPts val="1200"/>
              </a:spcBef>
            </a:pPr>
            <a:r>
              <a:rPr lang="en-US" sz="1600">
                <a:solidFill>
                  <a:srgbClr val="5A6A88"/>
                </a:solidFill>
                <a:latin typeface="Montserrat" panose="00000500000000000000" pitchFamily="2" charset="0"/>
              </a:rPr>
              <a:t>The role of leadership isn't clear... </a:t>
            </a:r>
            <a:r>
              <a:rPr lang="en-US" sz="1600">
                <a:solidFill>
                  <a:srgbClr val="5A6A88"/>
                </a:solidFill>
                <a:latin typeface="Nirmala UI" panose="020B0502040204020203" pitchFamily="34" charset="0"/>
                <a:ea typeface="Nirmala UI" panose="020B0502040204020203" pitchFamily="34" charset="0"/>
                <a:cs typeface="Nirmala UI" panose="020B0502040204020203" pitchFamily="34" charset="0"/>
              </a:rPr>
              <a:t>→</a:t>
            </a:r>
            <a:r>
              <a:rPr lang="en-US" sz="1600">
                <a:solidFill>
                  <a:srgbClr val="5A6A88"/>
                </a:solidFill>
                <a:latin typeface="Montserrat" panose="00000500000000000000" pitchFamily="2" charset="0"/>
              </a:rPr>
              <a:t> Bad leader </a:t>
            </a:r>
            <a:r>
              <a:rPr lang="en-US" sz="1600">
                <a:solidFill>
                  <a:srgbClr val="5A6A88"/>
                </a:solidFill>
                <a:latin typeface="Nirmala UI" panose="020B0502040204020203" pitchFamily="34" charset="0"/>
                <a:ea typeface="Nirmala UI" panose="020B0502040204020203" pitchFamily="34" charset="0"/>
                <a:cs typeface="Nirmala UI" panose="020B0502040204020203" pitchFamily="34" charset="0"/>
              </a:rPr>
              <a:t>→</a:t>
            </a:r>
            <a:r>
              <a:rPr lang="en-US" sz="1600">
                <a:solidFill>
                  <a:srgbClr val="5A6A88"/>
                </a:solidFill>
                <a:latin typeface="Montserrat" panose="00000500000000000000" pitchFamily="2" charset="0"/>
              </a:rPr>
              <a:t> One of main problems.</a:t>
            </a:r>
          </a:p>
        </p:txBody>
      </p:sp>
      <p:pic>
        <p:nvPicPr>
          <p:cNvPr id="3" name="Picture 2" descr="Graphical user interface, application&#10;&#10;Description automatically generated">
            <a:extLst>
              <a:ext uri="{FF2B5EF4-FFF2-40B4-BE49-F238E27FC236}">
                <a16:creationId xmlns:a16="http://schemas.microsoft.com/office/drawing/2014/main" id="{D75A430E-1511-4055-9CDE-0842BA275B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08098" y="2575822"/>
            <a:ext cx="3842862" cy="3842862"/>
          </a:xfrm>
          <a:prstGeom prst="rect">
            <a:avLst/>
          </a:prstGeom>
        </p:spPr>
      </p:pic>
      <p:pic>
        <p:nvPicPr>
          <p:cNvPr id="5" name="Graphic 4">
            <a:extLst>
              <a:ext uri="{FF2B5EF4-FFF2-40B4-BE49-F238E27FC236}">
                <a16:creationId xmlns:a16="http://schemas.microsoft.com/office/drawing/2014/main" id="{7EB041DA-2E57-428D-AD43-9CA9DEFC503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54163" y="5518670"/>
            <a:ext cx="1018900" cy="970952"/>
          </a:xfrm>
          <a:prstGeom prst="rect">
            <a:avLst/>
          </a:prstGeom>
        </p:spPr>
      </p:pic>
      <p:pic>
        <p:nvPicPr>
          <p:cNvPr id="7" name="Graphic 6">
            <a:extLst>
              <a:ext uri="{FF2B5EF4-FFF2-40B4-BE49-F238E27FC236}">
                <a16:creationId xmlns:a16="http://schemas.microsoft.com/office/drawing/2014/main" id="{8405EEBC-90A1-4445-97BB-3E78FAE9FEF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50636" y="6004146"/>
            <a:ext cx="647700" cy="723900"/>
          </a:xfrm>
          <a:prstGeom prst="rect">
            <a:avLst/>
          </a:prstGeom>
        </p:spPr>
      </p:pic>
      <p:pic>
        <p:nvPicPr>
          <p:cNvPr id="16" name="Graphic 15">
            <a:extLst>
              <a:ext uri="{FF2B5EF4-FFF2-40B4-BE49-F238E27FC236}">
                <a16:creationId xmlns:a16="http://schemas.microsoft.com/office/drawing/2014/main" id="{87A94100-A201-4FBD-92F0-5A2756E6C89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07662" y="5543187"/>
            <a:ext cx="666750" cy="1066800"/>
          </a:xfrm>
          <a:prstGeom prst="rect">
            <a:avLst/>
          </a:prstGeom>
        </p:spPr>
      </p:pic>
      <p:pic>
        <p:nvPicPr>
          <p:cNvPr id="19" name="Graphic 18">
            <a:extLst>
              <a:ext uri="{FF2B5EF4-FFF2-40B4-BE49-F238E27FC236}">
                <a16:creationId xmlns:a16="http://schemas.microsoft.com/office/drawing/2014/main" id="{22E61E66-2CFD-44C0-BDFA-538F4344C40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354023" y="6316824"/>
            <a:ext cx="460123" cy="353941"/>
          </a:xfrm>
          <a:prstGeom prst="rect">
            <a:avLst/>
          </a:prstGeom>
        </p:spPr>
      </p:pic>
    </p:spTree>
    <p:extLst>
      <p:ext uri="{BB962C8B-B14F-4D97-AF65-F5344CB8AC3E}">
        <p14:creationId xmlns:p14="http://schemas.microsoft.com/office/powerpoint/2010/main" val="616855974"/>
      </p:ext>
    </p:extLst>
  </p:cSld>
  <p:clrMapOvr>
    <a:overrideClrMapping bg1="lt1" tx1="dk1" bg2="lt2" tx2="dk2" accent1="accent1" accent2="accent2" accent3="accent3" accent4="accent4" accent5="accent5" accent6="accent6" hlink="hlink" folHlink="folHlink"/>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5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anim calcmode="lin" valueType="num">
                                      <p:cBhvr>
                                        <p:cTn id="13" dur="500" fill="hold"/>
                                        <p:tgtEl>
                                          <p:spTgt spid="17"/>
                                        </p:tgtEl>
                                        <p:attrNameLst>
                                          <p:attrName>ppt_x</p:attrName>
                                        </p:attrNameLst>
                                      </p:cBhvr>
                                      <p:tavLst>
                                        <p:tav tm="0">
                                          <p:val>
                                            <p:strVal val="#ppt_x"/>
                                          </p:val>
                                        </p:tav>
                                        <p:tav tm="100000">
                                          <p:val>
                                            <p:strVal val="#ppt_x"/>
                                          </p:val>
                                        </p:tav>
                                      </p:tavLst>
                                    </p:anim>
                                    <p:anim calcmode="lin" valueType="num">
                                      <p:cBhvr>
                                        <p:cTn id="14" dur="5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anim calcmode="lin" valueType="num">
                                      <p:cBhvr>
                                        <p:cTn id="18" dur="500" fill="hold"/>
                                        <p:tgtEl>
                                          <p:spTgt spid="9"/>
                                        </p:tgtEl>
                                        <p:attrNameLst>
                                          <p:attrName>ppt_x</p:attrName>
                                        </p:attrNameLst>
                                      </p:cBhvr>
                                      <p:tavLst>
                                        <p:tav tm="0">
                                          <p:val>
                                            <p:strVal val="#ppt_x"/>
                                          </p:val>
                                        </p:tav>
                                        <p:tav tm="100000">
                                          <p:val>
                                            <p:strVal val="#ppt_x"/>
                                          </p:val>
                                        </p:tav>
                                      </p:tavLst>
                                    </p:anim>
                                    <p:anim calcmode="lin" valueType="num">
                                      <p:cBhvr>
                                        <p:cTn id="19" dur="500" fill="hold"/>
                                        <p:tgtEl>
                                          <p:spTgt spid="9"/>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anim calcmode="lin" valueType="num">
                                      <p:cBhvr>
                                        <p:cTn id="23" dur="500" fill="hold"/>
                                        <p:tgtEl>
                                          <p:spTgt spid="3"/>
                                        </p:tgtEl>
                                        <p:attrNameLst>
                                          <p:attrName>ppt_x</p:attrName>
                                        </p:attrNameLst>
                                      </p:cBhvr>
                                      <p:tavLst>
                                        <p:tav tm="0">
                                          <p:val>
                                            <p:strVal val="#ppt_x"/>
                                          </p:val>
                                        </p:tav>
                                        <p:tav tm="100000">
                                          <p:val>
                                            <p:strVal val="#ppt_x"/>
                                          </p:val>
                                        </p:tav>
                                      </p:tavLst>
                                    </p:anim>
                                    <p:anim calcmode="lin" valueType="num">
                                      <p:cBhvr>
                                        <p:cTn id="24" dur="5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5905357-5C6D-4034-BA99-98EB1CF7B5DC}"/>
              </a:ext>
            </a:extLst>
          </p:cNvPr>
          <p:cNvSpPr txBox="1"/>
          <p:nvPr/>
        </p:nvSpPr>
        <p:spPr>
          <a:xfrm>
            <a:off x="541038" y="426720"/>
            <a:ext cx="8672631" cy="1200329"/>
          </a:xfrm>
          <a:prstGeom prst="rect">
            <a:avLst/>
          </a:prstGeom>
          <a:noFill/>
        </p:spPr>
        <p:txBody>
          <a:bodyPr wrap="square" rtlCol="0">
            <a:spAutoFit/>
          </a:bodyPr>
          <a:lstStyle/>
          <a:p>
            <a:pPr fontAlgn="base"/>
            <a:r>
              <a:rPr lang="fr-FR" sz="7200" b="1">
                <a:solidFill>
                  <a:srgbClr val="53CDDD"/>
                </a:solidFill>
                <a:latin typeface="Montserrat" panose="00000500000000000000" pitchFamily="2" charset="0"/>
              </a:rPr>
              <a:t>ANALYZATION</a:t>
            </a:r>
          </a:p>
        </p:txBody>
      </p:sp>
      <p:pic>
        <p:nvPicPr>
          <p:cNvPr id="10" name="Graphic 9">
            <a:extLst>
              <a:ext uri="{FF2B5EF4-FFF2-40B4-BE49-F238E27FC236}">
                <a16:creationId xmlns:a16="http://schemas.microsoft.com/office/drawing/2014/main" id="{8FA026F6-7ACE-42E0-B2B7-C92F3F470C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17591" y="278359"/>
            <a:ext cx="404621" cy="296722"/>
          </a:xfrm>
          <a:prstGeom prst="rect">
            <a:avLst/>
          </a:prstGeom>
        </p:spPr>
      </p:pic>
      <p:grpSp>
        <p:nvGrpSpPr>
          <p:cNvPr id="11" name="Group 10">
            <a:extLst>
              <a:ext uri="{FF2B5EF4-FFF2-40B4-BE49-F238E27FC236}">
                <a16:creationId xmlns:a16="http://schemas.microsoft.com/office/drawing/2014/main" id="{10828FC0-141D-4FE6-8A2F-965936A9E879}"/>
              </a:ext>
            </a:extLst>
          </p:cNvPr>
          <p:cNvGrpSpPr/>
          <p:nvPr/>
        </p:nvGrpSpPr>
        <p:grpSpPr>
          <a:xfrm>
            <a:off x="11235021" y="6418684"/>
            <a:ext cx="485774" cy="95250"/>
            <a:chOff x="9518188" y="6362700"/>
            <a:chExt cx="485774" cy="95250"/>
          </a:xfrm>
        </p:grpSpPr>
        <p:sp>
          <p:nvSpPr>
            <p:cNvPr id="12" name="Rectangle: Rounded Corners 11">
              <a:extLst>
                <a:ext uri="{FF2B5EF4-FFF2-40B4-BE49-F238E27FC236}">
                  <a16:creationId xmlns:a16="http://schemas.microsoft.com/office/drawing/2014/main" id="{A02076FD-3CFB-4D5A-9812-C50688BA781D}"/>
                </a:ext>
              </a:extLst>
            </p:cNvPr>
            <p:cNvSpPr/>
            <p:nvPr/>
          </p:nvSpPr>
          <p:spPr>
            <a:xfrm>
              <a:off x="9518188" y="6362700"/>
              <a:ext cx="95250" cy="95250"/>
            </a:xfrm>
            <a:prstGeom prst="roundRect">
              <a:avLst/>
            </a:prstGeom>
            <a:solidFill>
              <a:srgbClr val="CED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4D2BF4D2-1559-4FE7-8AB6-DD29FFFF27D4}"/>
                </a:ext>
              </a:extLst>
            </p:cNvPr>
            <p:cNvSpPr/>
            <p:nvPr/>
          </p:nvSpPr>
          <p:spPr>
            <a:xfrm>
              <a:off x="9713450" y="6362700"/>
              <a:ext cx="95250" cy="95250"/>
            </a:xfrm>
            <a:prstGeom prst="roundRect">
              <a:avLst/>
            </a:prstGeom>
            <a:solidFill>
              <a:srgbClr val="798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EFC34D7-E7CD-45B7-BFE1-FBF6FA16C846}"/>
                </a:ext>
              </a:extLst>
            </p:cNvPr>
            <p:cNvSpPr/>
            <p:nvPr/>
          </p:nvSpPr>
          <p:spPr>
            <a:xfrm>
              <a:off x="9908712" y="6362700"/>
              <a:ext cx="95250" cy="95250"/>
            </a:xfrm>
            <a:prstGeom prst="roundRect">
              <a:avLst/>
            </a:prstGeom>
            <a:solidFill>
              <a:srgbClr val="B9E1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203B5643-83AA-4EEF-A0C4-5809ED84CB58}"/>
              </a:ext>
            </a:extLst>
          </p:cNvPr>
          <p:cNvSpPr txBox="1"/>
          <p:nvPr/>
        </p:nvSpPr>
        <p:spPr>
          <a:xfrm>
            <a:off x="541037" y="1798089"/>
            <a:ext cx="3219199" cy="369332"/>
          </a:xfrm>
          <a:prstGeom prst="rect">
            <a:avLst/>
          </a:prstGeom>
          <a:noFill/>
        </p:spPr>
        <p:txBody>
          <a:bodyPr wrap="square">
            <a:spAutoFit/>
          </a:bodyPr>
          <a:lstStyle>
            <a:defPPr>
              <a:defRPr lang="en-US"/>
            </a:defPPr>
            <a:lvl1pPr fontAlgn="base">
              <a:spcBef>
                <a:spcPts val="200"/>
              </a:spcBef>
              <a:spcAft>
                <a:spcPts val="0"/>
              </a:spcAft>
              <a:defRPr b="1">
                <a:solidFill>
                  <a:srgbClr val="043F73"/>
                </a:solidFill>
                <a:latin typeface="Montserrat" panose="00000500000000000000" pitchFamily="2" charset="0"/>
              </a:defRPr>
            </a:lvl1pPr>
          </a:lstStyle>
          <a:p>
            <a:r>
              <a:rPr lang="en-US"/>
              <a:t>Case Evaluation</a:t>
            </a:r>
          </a:p>
        </p:txBody>
      </p:sp>
      <p:sp>
        <p:nvSpPr>
          <p:cNvPr id="17" name="TextBox 16">
            <a:extLst>
              <a:ext uri="{FF2B5EF4-FFF2-40B4-BE49-F238E27FC236}">
                <a16:creationId xmlns:a16="http://schemas.microsoft.com/office/drawing/2014/main" id="{4AB72C07-2F70-4B7A-AEC0-A66A58B5CF17}"/>
              </a:ext>
            </a:extLst>
          </p:cNvPr>
          <p:cNvSpPr txBox="1"/>
          <p:nvPr/>
        </p:nvSpPr>
        <p:spPr>
          <a:xfrm>
            <a:off x="829257" y="2874698"/>
            <a:ext cx="4675804" cy="2308324"/>
          </a:xfrm>
          <a:prstGeom prst="rect">
            <a:avLst/>
          </a:prstGeom>
          <a:noFill/>
        </p:spPr>
        <p:txBody>
          <a:bodyPr wrap="square">
            <a:spAutoFit/>
          </a:bodyPr>
          <a:lstStyle/>
          <a:p>
            <a:pPr algn="just" fontAlgn="base"/>
            <a:r>
              <a:rPr lang="en-US" sz="1600">
                <a:solidFill>
                  <a:srgbClr val="5A6A88"/>
                </a:solidFill>
                <a:latin typeface="Montserrat" panose="00000500000000000000" pitchFamily="2" charset="0"/>
              </a:rPr>
              <a:t>By time, members in the group are working more smoothly (effectively), and expressing their opinions in comfy ways.</a:t>
            </a:r>
            <a:endParaRPr lang="vi-VN" sz="1600">
              <a:solidFill>
                <a:srgbClr val="5A6A88"/>
              </a:solidFill>
              <a:latin typeface="Montserrat" panose="00000500000000000000" pitchFamily="2" charset="0"/>
            </a:endParaRPr>
          </a:p>
          <a:p>
            <a:pPr algn="just" rtl="0" fontAlgn="base">
              <a:spcBef>
                <a:spcPts val="0"/>
              </a:spcBef>
              <a:spcAft>
                <a:spcPts val="0"/>
              </a:spcAft>
            </a:pPr>
            <a:endParaRPr lang="vi-VN" sz="1600">
              <a:solidFill>
                <a:srgbClr val="5A6A88"/>
              </a:solidFill>
              <a:latin typeface="Montserrat" panose="00000500000000000000" pitchFamily="2" charset="0"/>
            </a:endParaRPr>
          </a:p>
          <a:p>
            <a:pPr algn="just" rtl="0" fontAlgn="base">
              <a:spcBef>
                <a:spcPts val="0"/>
              </a:spcBef>
              <a:spcAft>
                <a:spcPts val="0"/>
              </a:spcAft>
            </a:pPr>
            <a:r>
              <a:rPr lang="en-US" sz="1600">
                <a:solidFill>
                  <a:srgbClr val="5A6A88"/>
                </a:solidFill>
                <a:latin typeface="Montserrat" panose="00000500000000000000" pitchFamily="2" charset="0"/>
              </a:rPr>
              <a:t>The connection is gradually formed.</a:t>
            </a:r>
            <a:endParaRPr lang="vi-VN" sz="1600">
              <a:solidFill>
                <a:srgbClr val="5A6A88"/>
              </a:solidFill>
              <a:latin typeface="Montserrat" panose="00000500000000000000" pitchFamily="2" charset="0"/>
            </a:endParaRPr>
          </a:p>
          <a:p>
            <a:pPr algn="just" rtl="0" fontAlgn="base">
              <a:spcBef>
                <a:spcPts val="0"/>
              </a:spcBef>
              <a:spcAft>
                <a:spcPts val="0"/>
              </a:spcAft>
            </a:pPr>
            <a:endParaRPr lang="vi-VN" sz="1600">
              <a:solidFill>
                <a:srgbClr val="5A6A88"/>
              </a:solidFill>
              <a:latin typeface="Montserrat" panose="00000500000000000000" pitchFamily="2" charset="0"/>
            </a:endParaRPr>
          </a:p>
          <a:p>
            <a:pPr algn="just" rtl="0" fontAlgn="base">
              <a:spcBef>
                <a:spcPts val="0"/>
              </a:spcBef>
              <a:spcAft>
                <a:spcPts val="0"/>
              </a:spcAft>
            </a:pPr>
            <a:r>
              <a:rPr lang="en-US" sz="1600">
                <a:solidFill>
                  <a:srgbClr val="5A6A88"/>
                </a:solidFill>
                <a:latin typeface="Montserrat" panose="00000500000000000000" pitchFamily="2" charset="0"/>
              </a:rPr>
              <a:t>They have already recognized their roles in this project</a:t>
            </a:r>
            <a:r>
              <a:rPr lang="vi-VN" sz="1600">
                <a:solidFill>
                  <a:srgbClr val="5A6A88"/>
                </a:solidFill>
                <a:latin typeface="Montserrat" panose="00000500000000000000" pitchFamily="2" charset="0"/>
              </a:rPr>
              <a:t>.</a:t>
            </a:r>
          </a:p>
          <a:p>
            <a:pPr algn="just" rtl="0" fontAlgn="base">
              <a:spcBef>
                <a:spcPts val="0"/>
              </a:spcBef>
              <a:spcAft>
                <a:spcPts val="0"/>
              </a:spcAft>
            </a:pPr>
            <a:r>
              <a:rPr lang="en-US" sz="1600">
                <a:solidFill>
                  <a:srgbClr val="5A6A88"/>
                </a:solidFill>
                <a:latin typeface="Nirmala UI" panose="020B0502040204020203" pitchFamily="34" charset="0"/>
                <a:ea typeface="Nirmala UI" panose="020B0502040204020203" pitchFamily="34" charset="0"/>
                <a:cs typeface="Nirmala UI" panose="020B0502040204020203" pitchFamily="34" charset="0"/>
              </a:rPr>
              <a:t>→ </a:t>
            </a:r>
            <a:r>
              <a:rPr lang="vi-VN" sz="1600">
                <a:solidFill>
                  <a:srgbClr val="5A6A88"/>
                </a:solidFill>
                <a:latin typeface="Montserrat" panose="00000500000000000000" pitchFamily="2" charset="0"/>
              </a:rPr>
              <a:t>C</a:t>
            </a:r>
            <a:r>
              <a:rPr lang="en-US" sz="1600">
                <a:solidFill>
                  <a:srgbClr val="5A6A88"/>
                </a:solidFill>
                <a:latin typeface="Montserrat" panose="00000500000000000000" pitchFamily="2" charset="0"/>
              </a:rPr>
              <a:t>ommitment </a:t>
            </a:r>
          </a:p>
        </p:txBody>
      </p:sp>
      <p:sp>
        <p:nvSpPr>
          <p:cNvPr id="18" name="TextBox 17">
            <a:extLst>
              <a:ext uri="{FF2B5EF4-FFF2-40B4-BE49-F238E27FC236}">
                <a16:creationId xmlns:a16="http://schemas.microsoft.com/office/drawing/2014/main" id="{D43068FD-FA4C-45A4-8FBD-3A8465E4CCE7}"/>
              </a:ext>
            </a:extLst>
          </p:cNvPr>
          <p:cNvSpPr txBox="1"/>
          <p:nvPr/>
        </p:nvSpPr>
        <p:spPr>
          <a:xfrm>
            <a:off x="2783256" y="2334938"/>
            <a:ext cx="883673" cy="369332"/>
          </a:xfrm>
          <a:prstGeom prst="rect">
            <a:avLst/>
          </a:prstGeom>
          <a:noFill/>
        </p:spPr>
        <p:txBody>
          <a:bodyPr wrap="square">
            <a:spAutoFit/>
          </a:bodyPr>
          <a:lstStyle>
            <a:defPPr>
              <a:defRPr lang="en-US"/>
            </a:defPPr>
            <a:lvl1pPr fontAlgn="base">
              <a:spcBef>
                <a:spcPts val="200"/>
              </a:spcBef>
              <a:spcAft>
                <a:spcPts val="0"/>
              </a:spcAft>
              <a:defRPr b="1">
                <a:solidFill>
                  <a:srgbClr val="043F73"/>
                </a:solidFill>
                <a:latin typeface="Montserrat" panose="00000500000000000000" pitchFamily="2" charset="0"/>
              </a:defRPr>
            </a:lvl1pPr>
          </a:lstStyle>
          <a:p>
            <a:r>
              <a:rPr lang="vi-VN"/>
              <a:t>Good</a:t>
            </a:r>
            <a:endParaRPr lang="en-US"/>
          </a:p>
        </p:txBody>
      </p:sp>
      <p:sp>
        <p:nvSpPr>
          <p:cNvPr id="20" name="TextBox 19">
            <a:extLst>
              <a:ext uri="{FF2B5EF4-FFF2-40B4-BE49-F238E27FC236}">
                <a16:creationId xmlns:a16="http://schemas.microsoft.com/office/drawing/2014/main" id="{DD9C1EDE-B00A-4741-AE6E-85910FB531E6}"/>
              </a:ext>
            </a:extLst>
          </p:cNvPr>
          <p:cNvSpPr txBox="1"/>
          <p:nvPr/>
        </p:nvSpPr>
        <p:spPr>
          <a:xfrm>
            <a:off x="8400702" y="2327892"/>
            <a:ext cx="812967" cy="369332"/>
          </a:xfrm>
          <a:prstGeom prst="rect">
            <a:avLst/>
          </a:prstGeom>
          <a:noFill/>
        </p:spPr>
        <p:txBody>
          <a:bodyPr wrap="square">
            <a:spAutoFit/>
          </a:bodyPr>
          <a:lstStyle>
            <a:defPPr>
              <a:defRPr lang="en-US"/>
            </a:defPPr>
            <a:lvl1pPr fontAlgn="base">
              <a:spcBef>
                <a:spcPts val="200"/>
              </a:spcBef>
              <a:spcAft>
                <a:spcPts val="0"/>
              </a:spcAft>
              <a:defRPr b="1">
                <a:solidFill>
                  <a:srgbClr val="043F73"/>
                </a:solidFill>
                <a:latin typeface="Montserrat" panose="00000500000000000000" pitchFamily="2" charset="0"/>
              </a:defRPr>
            </a:lvl1pPr>
          </a:lstStyle>
          <a:p>
            <a:r>
              <a:rPr lang="vi-VN"/>
              <a:t>Bad</a:t>
            </a:r>
            <a:endParaRPr lang="en-US"/>
          </a:p>
        </p:txBody>
      </p:sp>
      <p:cxnSp>
        <p:nvCxnSpPr>
          <p:cNvPr id="21" name="Straight Connector 20">
            <a:extLst>
              <a:ext uri="{FF2B5EF4-FFF2-40B4-BE49-F238E27FC236}">
                <a16:creationId xmlns:a16="http://schemas.microsoft.com/office/drawing/2014/main" id="{293C0009-0EE8-44C9-A3EB-CAB799C97876}"/>
              </a:ext>
            </a:extLst>
          </p:cNvPr>
          <p:cNvCxnSpPr>
            <a:cxnSpLocks/>
          </p:cNvCxnSpPr>
          <p:nvPr/>
        </p:nvCxnSpPr>
        <p:spPr>
          <a:xfrm>
            <a:off x="6110412" y="2874698"/>
            <a:ext cx="0" cy="3012918"/>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A568ADF-6385-4EBD-A1AD-8B8FCDC4A3CB}"/>
              </a:ext>
            </a:extLst>
          </p:cNvPr>
          <p:cNvSpPr txBox="1"/>
          <p:nvPr/>
        </p:nvSpPr>
        <p:spPr>
          <a:xfrm>
            <a:off x="6715764" y="2874698"/>
            <a:ext cx="4646979" cy="1569660"/>
          </a:xfrm>
          <a:prstGeom prst="rect">
            <a:avLst/>
          </a:prstGeom>
          <a:noFill/>
        </p:spPr>
        <p:txBody>
          <a:bodyPr wrap="square">
            <a:spAutoFit/>
          </a:bodyPr>
          <a:lstStyle/>
          <a:p>
            <a:pPr algn="just" fontAlgn="base">
              <a:spcBef>
                <a:spcPts val="0"/>
              </a:spcBef>
              <a:spcAft>
                <a:spcPts val="0"/>
              </a:spcAft>
            </a:pPr>
            <a:r>
              <a:rPr lang="en-US" sz="1600">
                <a:solidFill>
                  <a:srgbClr val="5A6A88"/>
                </a:solidFill>
                <a:latin typeface="Montserrat" panose="00000500000000000000" pitchFamily="2" charset="0"/>
              </a:rPr>
              <a:t>Not making constructive criticism</a:t>
            </a:r>
            <a:r>
              <a:rPr lang="vi-VN" sz="1600">
                <a:solidFill>
                  <a:srgbClr val="5A6A88"/>
                </a:solidFill>
                <a:latin typeface="Montserrat" panose="00000500000000000000" pitchFamily="2" charset="0"/>
              </a:rPr>
              <a:t>.</a:t>
            </a:r>
          </a:p>
          <a:p>
            <a:pPr algn="just" fontAlgn="base">
              <a:spcBef>
                <a:spcPts val="0"/>
              </a:spcBef>
              <a:spcAft>
                <a:spcPts val="0"/>
              </a:spcAft>
            </a:pPr>
            <a:endParaRPr lang="vi-VN" sz="1600">
              <a:solidFill>
                <a:srgbClr val="5A6A88"/>
              </a:solidFill>
              <a:latin typeface="Montserrat" panose="00000500000000000000" pitchFamily="2" charset="0"/>
            </a:endParaRPr>
          </a:p>
          <a:p>
            <a:pPr algn="just" fontAlgn="base">
              <a:spcBef>
                <a:spcPts val="0"/>
              </a:spcBef>
              <a:spcAft>
                <a:spcPts val="0"/>
              </a:spcAft>
            </a:pPr>
            <a:r>
              <a:rPr lang="en-US" sz="1600">
                <a:solidFill>
                  <a:srgbClr val="5A6A88"/>
                </a:solidFill>
                <a:latin typeface="Montserrat" panose="00000500000000000000" pitchFamily="2" charset="0"/>
              </a:rPr>
              <a:t>Rejection of suggestions, opinions without appropriate arguments</a:t>
            </a:r>
            <a:r>
              <a:rPr lang="vi-VN" sz="1600">
                <a:solidFill>
                  <a:srgbClr val="5A6A88"/>
                </a:solidFill>
                <a:latin typeface="Montserrat" panose="00000500000000000000" pitchFamily="2" charset="0"/>
              </a:rPr>
              <a:t>.</a:t>
            </a:r>
          </a:p>
          <a:p>
            <a:pPr algn="just" fontAlgn="base">
              <a:spcBef>
                <a:spcPts val="0"/>
              </a:spcBef>
              <a:spcAft>
                <a:spcPts val="0"/>
              </a:spcAft>
            </a:pPr>
            <a:endParaRPr lang="vi-VN" sz="1600">
              <a:solidFill>
                <a:srgbClr val="5A6A88"/>
              </a:solidFill>
              <a:latin typeface="Montserrat" panose="00000500000000000000" pitchFamily="2" charset="0"/>
            </a:endParaRPr>
          </a:p>
          <a:p>
            <a:pPr algn="just" fontAlgn="base">
              <a:spcBef>
                <a:spcPts val="0"/>
              </a:spcBef>
              <a:spcAft>
                <a:spcPts val="0"/>
              </a:spcAft>
            </a:pPr>
            <a:r>
              <a:rPr lang="en-US" sz="1600">
                <a:solidFill>
                  <a:srgbClr val="5A6A88"/>
                </a:solidFill>
                <a:latin typeface="Montserrat" panose="00000500000000000000" pitchFamily="2" charset="0"/>
              </a:rPr>
              <a:t>Not graceful and respectful.</a:t>
            </a:r>
          </a:p>
        </p:txBody>
      </p:sp>
      <p:pic>
        <p:nvPicPr>
          <p:cNvPr id="8" name="Picture 7" descr="A picture containing text, vector graphics&#10;&#10;Description automatically generated">
            <a:extLst>
              <a:ext uri="{FF2B5EF4-FFF2-40B4-BE49-F238E27FC236}">
                <a16:creationId xmlns:a16="http://schemas.microsoft.com/office/drawing/2014/main" id="{BFBA54EC-D2B0-4DC6-8306-FE00719CD67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93604" y="4881499"/>
            <a:ext cx="2003871" cy="2002917"/>
          </a:xfrm>
          <a:prstGeom prst="rect">
            <a:avLst/>
          </a:prstGeom>
        </p:spPr>
      </p:pic>
      <p:pic>
        <p:nvPicPr>
          <p:cNvPr id="24" name="Picture 23" descr="A group of people dancing&#10;&#10;Description automatically generated with low confidence">
            <a:extLst>
              <a:ext uri="{FF2B5EF4-FFF2-40B4-BE49-F238E27FC236}">
                <a16:creationId xmlns:a16="http://schemas.microsoft.com/office/drawing/2014/main" id="{DC749AEB-CB6E-41CD-BAA1-82F64EE20C8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25092" y="4564259"/>
            <a:ext cx="2274613" cy="2273504"/>
          </a:xfrm>
          <a:prstGeom prst="rect">
            <a:avLst/>
          </a:prstGeom>
        </p:spPr>
      </p:pic>
      <p:pic>
        <p:nvPicPr>
          <p:cNvPr id="26" name="Graphic 25">
            <a:extLst>
              <a:ext uri="{FF2B5EF4-FFF2-40B4-BE49-F238E27FC236}">
                <a16:creationId xmlns:a16="http://schemas.microsoft.com/office/drawing/2014/main" id="{A0F7E8DA-F35F-48F4-B0F5-D799CBF7657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60236" y="2201209"/>
            <a:ext cx="720280" cy="529055"/>
          </a:xfrm>
          <a:prstGeom prst="rect">
            <a:avLst/>
          </a:prstGeom>
        </p:spPr>
      </p:pic>
      <p:pic>
        <p:nvPicPr>
          <p:cNvPr id="28" name="Graphic 27">
            <a:extLst>
              <a:ext uri="{FF2B5EF4-FFF2-40B4-BE49-F238E27FC236}">
                <a16:creationId xmlns:a16="http://schemas.microsoft.com/office/drawing/2014/main" id="{ED74F87A-D192-431E-BA63-A4FFD7D1F41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170503" y="2167421"/>
            <a:ext cx="696821" cy="511824"/>
          </a:xfrm>
          <a:prstGeom prst="rect">
            <a:avLst/>
          </a:prstGeom>
        </p:spPr>
      </p:pic>
    </p:spTree>
    <p:extLst>
      <p:ext uri="{BB962C8B-B14F-4D97-AF65-F5344CB8AC3E}">
        <p14:creationId xmlns:p14="http://schemas.microsoft.com/office/powerpoint/2010/main" val="1454344629"/>
      </p:ext>
    </p:extLst>
  </p:cSld>
  <p:clrMapOvr>
    <a:overrideClrMapping bg1="lt1" tx1="dk1" bg2="lt2" tx2="dk2" accent1="accent1" accent2="accent2" accent3="accent3" accent4="accent4" accent5="accent5" accent6="accent6" hlink="hlink" folHlink="folHlink"/>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anim calcmode="lin" valueType="num">
                                      <p:cBhvr>
                                        <p:cTn id="13" dur="500" fill="hold"/>
                                        <p:tgtEl>
                                          <p:spTgt spid="18"/>
                                        </p:tgtEl>
                                        <p:attrNameLst>
                                          <p:attrName>ppt_x</p:attrName>
                                        </p:attrNameLst>
                                      </p:cBhvr>
                                      <p:tavLst>
                                        <p:tav tm="0">
                                          <p:val>
                                            <p:strVal val="#ppt_x"/>
                                          </p:val>
                                        </p:tav>
                                        <p:tav tm="100000">
                                          <p:val>
                                            <p:strVal val="#ppt_x"/>
                                          </p:val>
                                        </p:tav>
                                      </p:tavLst>
                                    </p:anim>
                                    <p:anim calcmode="lin" valueType="num">
                                      <p:cBhvr>
                                        <p:cTn id="14" dur="5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anim calcmode="lin" valueType="num">
                                      <p:cBhvr>
                                        <p:cTn id="18" dur="500" fill="hold"/>
                                        <p:tgtEl>
                                          <p:spTgt spid="26"/>
                                        </p:tgtEl>
                                        <p:attrNameLst>
                                          <p:attrName>ppt_x</p:attrName>
                                        </p:attrNameLst>
                                      </p:cBhvr>
                                      <p:tavLst>
                                        <p:tav tm="0">
                                          <p:val>
                                            <p:strVal val="#ppt_x"/>
                                          </p:val>
                                        </p:tav>
                                        <p:tav tm="100000">
                                          <p:val>
                                            <p:strVal val="#ppt_x"/>
                                          </p:val>
                                        </p:tav>
                                      </p:tavLst>
                                    </p:anim>
                                    <p:anim calcmode="lin" valueType="num">
                                      <p:cBhvr>
                                        <p:cTn id="19" dur="500" fill="hold"/>
                                        <p:tgtEl>
                                          <p:spTgt spid="2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anim calcmode="lin" valueType="num">
                                      <p:cBhvr>
                                        <p:cTn id="23" dur="500" fill="hold"/>
                                        <p:tgtEl>
                                          <p:spTgt spid="20"/>
                                        </p:tgtEl>
                                        <p:attrNameLst>
                                          <p:attrName>ppt_x</p:attrName>
                                        </p:attrNameLst>
                                      </p:cBhvr>
                                      <p:tavLst>
                                        <p:tav tm="0">
                                          <p:val>
                                            <p:strVal val="#ppt_x"/>
                                          </p:val>
                                        </p:tav>
                                        <p:tav tm="100000">
                                          <p:val>
                                            <p:strVal val="#ppt_x"/>
                                          </p:val>
                                        </p:tav>
                                      </p:tavLst>
                                    </p:anim>
                                    <p:anim calcmode="lin" valueType="num">
                                      <p:cBhvr>
                                        <p:cTn id="24" dur="500" fill="hold"/>
                                        <p:tgtEl>
                                          <p:spTgt spid="2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anim calcmode="lin" valueType="num">
                                      <p:cBhvr>
                                        <p:cTn id="28" dur="500" fill="hold"/>
                                        <p:tgtEl>
                                          <p:spTgt spid="28"/>
                                        </p:tgtEl>
                                        <p:attrNameLst>
                                          <p:attrName>ppt_x</p:attrName>
                                        </p:attrNameLst>
                                      </p:cBhvr>
                                      <p:tavLst>
                                        <p:tav tm="0">
                                          <p:val>
                                            <p:strVal val="#ppt_x"/>
                                          </p:val>
                                        </p:tav>
                                        <p:tav tm="100000">
                                          <p:val>
                                            <p:strVal val="#ppt_x"/>
                                          </p:val>
                                        </p:tav>
                                      </p:tavLst>
                                    </p:anim>
                                    <p:anim calcmode="lin" valueType="num">
                                      <p:cBhvr>
                                        <p:cTn id="29" dur="500" fill="hold"/>
                                        <p:tgtEl>
                                          <p:spTgt spid="28"/>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15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anim calcmode="lin" valueType="num">
                                      <p:cBhvr>
                                        <p:cTn id="33" dur="500" fill="hold"/>
                                        <p:tgtEl>
                                          <p:spTgt spid="17"/>
                                        </p:tgtEl>
                                        <p:attrNameLst>
                                          <p:attrName>ppt_x</p:attrName>
                                        </p:attrNameLst>
                                      </p:cBhvr>
                                      <p:tavLst>
                                        <p:tav tm="0">
                                          <p:val>
                                            <p:strVal val="#ppt_x"/>
                                          </p:val>
                                        </p:tav>
                                        <p:tav tm="100000">
                                          <p:val>
                                            <p:strVal val="#ppt_x"/>
                                          </p:val>
                                        </p:tav>
                                      </p:tavLst>
                                    </p:anim>
                                    <p:anim calcmode="lin" valueType="num">
                                      <p:cBhvr>
                                        <p:cTn id="34" dur="500" fill="hold"/>
                                        <p:tgtEl>
                                          <p:spTgt spid="1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15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anim calcmode="lin" valueType="num">
                                      <p:cBhvr>
                                        <p:cTn id="38" dur="500" fill="hold"/>
                                        <p:tgtEl>
                                          <p:spTgt spid="22"/>
                                        </p:tgtEl>
                                        <p:attrNameLst>
                                          <p:attrName>ppt_x</p:attrName>
                                        </p:attrNameLst>
                                      </p:cBhvr>
                                      <p:tavLst>
                                        <p:tav tm="0">
                                          <p:val>
                                            <p:strVal val="#ppt_x"/>
                                          </p:val>
                                        </p:tav>
                                        <p:tav tm="100000">
                                          <p:val>
                                            <p:strVal val="#ppt_x"/>
                                          </p:val>
                                        </p:tav>
                                      </p:tavLst>
                                    </p:anim>
                                    <p:anim calcmode="lin" valueType="num">
                                      <p:cBhvr>
                                        <p:cTn id="39" dur="500" fill="hold"/>
                                        <p:tgtEl>
                                          <p:spTgt spid="2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anim calcmode="lin" valueType="num">
                                      <p:cBhvr>
                                        <p:cTn id="43" dur="500" fill="hold"/>
                                        <p:tgtEl>
                                          <p:spTgt spid="21"/>
                                        </p:tgtEl>
                                        <p:attrNameLst>
                                          <p:attrName>ppt_x</p:attrName>
                                        </p:attrNameLst>
                                      </p:cBhvr>
                                      <p:tavLst>
                                        <p:tav tm="0">
                                          <p:val>
                                            <p:strVal val="#ppt_x"/>
                                          </p:val>
                                        </p:tav>
                                        <p:tav tm="100000">
                                          <p:val>
                                            <p:strVal val="#ppt_x"/>
                                          </p:val>
                                        </p:tav>
                                      </p:tavLst>
                                    </p:anim>
                                    <p:anim calcmode="lin" valueType="num">
                                      <p:cBhvr>
                                        <p:cTn id="44" dur="500" fill="hold"/>
                                        <p:tgtEl>
                                          <p:spTgt spid="21"/>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25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anim calcmode="lin" valueType="num">
                                      <p:cBhvr>
                                        <p:cTn id="48" dur="500" fill="hold"/>
                                        <p:tgtEl>
                                          <p:spTgt spid="24"/>
                                        </p:tgtEl>
                                        <p:attrNameLst>
                                          <p:attrName>ppt_x</p:attrName>
                                        </p:attrNameLst>
                                      </p:cBhvr>
                                      <p:tavLst>
                                        <p:tav tm="0">
                                          <p:val>
                                            <p:strVal val="#ppt_x"/>
                                          </p:val>
                                        </p:tav>
                                        <p:tav tm="100000">
                                          <p:val>
                                            <p:strVal val="#ppt_x"/>
                                          </p:val>
                                        </p:tav>
                                      </p:tavLst>
                                    </p:anim>
                                    <p:anim calcmode="lin" valueType="num">
                                      <p:cBhvr>
                                        <p:cTn id="49" dur="500" fill="hold"/>
                                        <p:tgtEl>
                                          <p:spTgt spid="24"/>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25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anim calcmode="lin" valueType="num">
                                      <p:cBhvr>
                                        <p:cTn id="53" dur="500" fill="hold"/>
                                        <p:tgtEl>
                                          <p:spTgt spid="8"/>
                                        </p:tgtEl>
                                        <p:attrNameLst>
                                          <p:attrName>ppt_x</p:attrName>
                                        </p:attrNameLst>
                                      </p:cBhvr>
                                      <p:tavLst>
                                        <p:tav tm="0">
                                          <p:val>
                                            <p:strVal val="#ppt_x"/>
                                          </p:val>
                                        </p:tav>
                                        <p:tav tm="100000">
                                          <p:val>
                                            <p:strVal val="#ppt_x"/>
                                          </p:val>
                                        </p:tav>
                                      </p:tavLst>
                                    </p:anim>
                                    <p:anim calcmode="lin" valueType="num">
                                      <p:cBhvr>
                                        <p:cTn id="54" dur="5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18" grpId="0"/>
      <p:bldP spid="20" grpId="0"/>
      <p:bldP spid="2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32E55"/>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5905357-5C6D-4034-BA99-98EB1CF7B5DC}"/>
              </a:ext>
            </a:extLst>
          </p:cNvPr>
          <p:cNvSpPr txBox="1"/>
          <p:nvPr/>
        </p:nvSpPr>
        <p:spPr>
          <a:xfrm>
            <a:off x="541038" y="426720"/>
            <a:ext cx="8672631" cy="1200329"/>
          </a:xfrm>
          <a:prstGeom prst="rect">
            <a:avLst/>
          </a:prstGeom>
          <a:noFill/>
        </p:spPr>
        <p:txBody>
          <a:bodyPr wrap="square" rtlCol="0">
            <a:spAutoFit/>
          </a:bodyPr>
          <a:lstStyle/>
          <a:p>
            <a:pPr fontAlgn="base"/>
            <a:r>
              <a:rPr lang="fr-FR" sz="7200" b="1">
                <a:solidFill>
                  <a:srgbClr val="53CDDD"/>
                </a:solidFill>
                <a:latin typeface="Montserrat" panose="00000500000000000000" pitchFamily="2" charset="0"/>
              </a:rPr>
              <a:t>ANALYZATION</a:t>
            </a:r>
          </a:p>
        </p:txBody>
      </p:sp>
      <p:pic>
        <p:nvPicPr>
          <p:cNvPr id="10" name="Graphic 9">
            <a:extLst>
              <a:ext uri="{FF2B5EF4-FFF2-40B4-BE49-F238E27FC236}">
                <a16:creationId xmlns:a16="http://schemas.microsoft.com/office/drawing/2014/main" id="{8FA026F6-7ACE-42E0-B2B7-C92F3F470C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17591" y="278359"/>
            <a:ext cx="404621" cy="296722"/>
          </a:xfrm>
          <a:prstGeom prst="rect">
            <a:avLst/>
          </a:prstGeom>
        </p:spPr>
      </p:pic>
      <p:grpSp>
        <p:nvGrpSpPr>
          <p:cNvPr id="11" name="Group 10">
            <a:extLst>
              <a:ext uri="{FF2B5EF4-FFF2-40B4-BE49-F238E27FC236}">
                <a16:creationId xmlns:a16="http://schemas.microsoft.com/office/drawing/2014/main" id="{10828FC0-141D-4FE6-8A2F-965936A9E879}"/>
              </a:ext>
            </a:extLst>
          </p:cNvPr>
          <p:cNvGrpSpPr/>
          <p:nvPr/>
        </p:nvGrpSpPr>
        <p:grpSpPr>
          <a:xfrm>
            <a:off x="11235021" y="6418684"/>
            <a:ext cx="485774" cy="95250"/>
            <a:chOff x="9518188" y="6362700"/>
            <a:chExt cx="485774" cy="95250"/>
          </a:xfrm>
        </p:grpSpPr>
        <p:sp>
          <p:nvSpPr>
            <p:cNvPr id="12" name="Rectangle: Rounded Corners 11">
              <a:extLst>
                <a:ext uri="{FF2B5EF4-FFF2-40B4-BE49-F238E27FC236}">
                  <a16:creationId xmlns:a16="http://schemas.microsoft.com/office/drawing/2014/main" id="{A02076FD-3CFB-4D5A-9812-C50688BA781D}"/>
                </a:ext>
              </a:extLst>
            </p:cNvPr>
            <p:cNvSpPr/>
            <p:nvPr/>
          </p:nvSpPr>
          <p:spPr>
            <a:xfrm>
              <a:off x="9518188" y="6362700"/>
              <a:ext cx="95250" cy="95250"/>
            </a:xfrm>
            <a:prstGeom prst="roundRect">
              <a:avLst/>
            </a:prstGeom>
            <a:solidFill>
              <a:srgbClr val="CED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4D2BF4D2-1559-4FE7-8AB6-DD29FFFF27D4}"/>
                </a:ext>
              </a:extLst>
            </p:cNvPr>
            <p:cNvSpPr/>
            <p:nvPr/>
          </p:nvSpPr>
          <p:spPr>
            <a:xfrm>
              <a:off x="9713450" y="6362700"/>
              <a:ext cx="95250" cy="95250"/>
            </a:xfrm>
            <a:prstGeom prst="roundRect">
              <a:avLst/>
            </a:prstGeom>
            <a:solidFill>
              <a:srgbClr val="798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EFC34D7-E7CD-45B7-BFE1-FBF6FA16C846}"/>
                </a:ext>
              </a:extLst>
            </p:cNvPr>
            <p:cNvSpPr/>
            <p:nvPr/>
          </p:nvSpPr>
          <p:spPr>
            <a:xfrm>
              <a:off x="9908712" y="6362700"/>
              <a:ext cx="95250" cy="95250"/>
            </a:xfrm>
            <a:prstGeom prst="roundRect">
              <a:avLst/>
            </a:prstGeom>
            <a:solidFill>
              <a:srgbClr val="B9E1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203B5643-83AA-4EEF-A0C4-5809ED84CB58}"/>
              </a:ext>
            </a:extLst>
          </p:cNvPr>
          <p:cNvSpPr txBox="1"/>
          <p:nvPr/>
        </p:nvSpPr>
        <p:spPr>
          <a:xfrm>
            <a:off x="541037" y="1798089"/>
            <a:ext cx="3219199" cy="369332"/>
          </a:xfrm>
          <a:prstGeom prst="rect">
            <a:avLst/>
          </a:prstGeom>
          <a:noFill/>
        </p:spPr>
        <p:txBody>
          <a:bodyPr wrap="square">
            <a:spAutoFit/>
          </a:bodyPr>
          <a:lstStyle>
            <a:defPPr>
              <a:defRPr lang="en-US"/>
            </a:defPPr>
            <a:lvl1pPr fontAlgn="base">
              <a:spcBef>
                <a:spcPts val="200"/>
              </a:spcBef>
              <a:spcAft>
                <a:spcPts val="0"/>
              </a:spcAft>
              <a:defRPr b="1">
                <a:solidFill>
                  <a:srgbClr val="043F73"/>
                </a:solidFill>
                <a:latin typeface="Montserrat" panose="00000500000000000000" pitchFamily="2" charset="0"/>
              </a:defRPr>
            </a:lvl1pPr>
          </a:lstStyle>
          <a:p>
            <a:r>
              <a:rPr lang="en-US">
                <a:solidFill>
                  <a:schemeClr val="bg1">
                    <a:lumMod val="95000"/>
                  </a:schemeClr>
                </a:solidFill>
              </a:rPr>
              <a:t>Proposed Solutions</a:t>
            </a:r>
          </a:p>
        </p:txBody>
      </p:sp>
      <p:sp>
        <p:nvSpPr>
          <p:cNvPr id="23" name="TextBox 22">
            <a:extLst>
              <a:ext uri="{FF2B5EF4-FFF2-40B4-BE49-F238E27FC236}">
                <a16:creationId xmlns:a16="http://schemas.microsoft.com/office/drawing/2014/main" id="{3091F3A5-947F-49D1-9872-A0CCA343B66E}"/>
              </a:ext>
            </a:extLst>
          </p:cNvPr>
          <p:cNvSpPr txBox="1"/>
          <p:nvPr/>
        </p:nvSpPr>
        <p:spPr>
          <a:xfrm>
            <a:off x="847918" y="2188801"/>
            <a:ext cx="8044155" cy="2210862"/>
          </a:xfrm>
          <a:prstGeom prst="rect">
            <a:avLst/>
          </a:prstGeom>
          <a:noFill/>
        </p:spPr>
        <p:txBody>
          <a:bodyPr wrap="square">
            <a:spAutoFit/>
          </a:bodyPr>
          <a:lstStyle>
            <a:defPPr>
              <a:defRPr lang="en-US"/>
            </a:defPPr>
            <a:lvl1pPr indent="-228600" fontAlgn="base">
              <a:spcBef>
                <a:spcPts val="800"/>
              </a:spcBef>
              <a:spcAft>
                <a:spcPts val="0"/>
              </a:spcAft>
              <a:defRPr sz="1600">
                <a:solidFill>
                  <a:srgbClr val="5A6A88"/>
                </a:solidFill>
                <a:latin typeface="Montserrat" panose="00000500000000000000" pitchFamily="2" charset="0"/>
              </a:defRPr>
            </a:lvl1pPr>
          </a:lstStyle>
          <a:p>
            <a:pPr>
              <a:spcBef>
                <a:spcPts val="1000"/>
              </a:spcBef>
            </a:pPr>
            <a:r>
              <a:rPr lang="vi-VN">
                <a:solidFill>
                  <a:schemeClr val="bg1"/>
                </a:solidFill>
                <a:latin typeface="Montserrat ExtraLight" panose="00000300000000000000" pitchFamily="2" charset="0"/>
              </a:rPr>
              <a:t>B</a:t>
            </a:r>
            <a:r>
              <a:rPr lang="en-US">
                <a:solidFill>
                  <a:schemeClr val="bg1"/>
                </a:solidFill>
                <a:latin typeface="Montserrat ExtraLight" panose="00000300000000000000" pitchFamily="2" charset="0"/>
              </a:rPr>
              <a:t>e informal,  more confident and outgoing</a:t>
            </a:r>
            <a:r>
              <a:rPr lang="vi-VN">
                <a:solidFill>
                  <a:schemeClr val="bg1"/>
                </a:solidFill>
                <a:latin typeface="Montserrat ExtraLight" panose="00000300000000000000" pitchFamily="2" charset="0"/>
              </a:rPr>
              <a:t>.</a:t>
            </a:r>
            <a:endParaRPr lang="en-US">
              <a:solidFill>
                <a:schemeClr val="bg1"/>
              </a:solidFill>
              <a:latin typeface="Montserrat ExtraLight" panose="00000300000000000000" pitchFamily="2" charset="0"/>
            </a:endParaRPr>
          </a:p>
          <a:p>
            <a:pPr>
              <a:spcBef>
                <a:spcPts val="1000"/>
              </a:spcBef>
            </a:pPr>
            <a:r>
              <a:rPr lang="vi-VN">
                <a:solidFill>
                  <a:schemeClr val="bg1"/>
                </a:solidFill>
                <a:latin typeface="Montserrat ExtraLight" panose="00000300000000000000" pitchFamily="2" charset="0"/>
              </a:rPr>
              <a:t>G</a:t>
            </a:r>
            <a:r>
              <a:rPr lang="en-US">
                <a:solidFill>
                  <a:schemeClr val="bg1"/>
                </a:solidFill>
                <a:latin typeface="Montserrat ExtraLight" panose="00000300000000000000" pitchFamily="2" charset="0"/>
              </a:rPr>
              <a:t>ames or greeting activities</a:t>
            </a:r>
            <a:r>
              <a:rPr lang="vi-VN">
                <a:solidFill>
                  <a:schemeClr val="bg1"/>
                </a:solidFill>
                <a:latin typeface="Montserrat ExtraLight" panose="00000300000000000000" pitchFamily="2" charset="0"/>
              </a:rPr>
              <a:t>.</a:t>
            </a:r>
            <a:r>
              <a:rPr lang="en-US">
                <a:solidFill>
                  <a:schemeClr val="bg1"/>
                </a:solidFill>
                <a:latin typeface="Montserrat ExtraLight" panose="00000300000000000000" pitchFamily="2" charset="0"/>
              </a:rPr>
              <a:t> </a:t>
            </a:r>
            <a:endParaRPr lang="vi-VN">
              <a:solidFill>
                <a:schemeClr val="bg1"/>
              </a:solidFill>
              <a:latin typeface="Montserrat ExtraLight" panose="00000300000000000000" pitchFamily="2" charset="0"/>
            </a:endParaRPr>
          </a:p>
          <a:p>
            <a:pPr>
              <a:spcBef>
                <a:spcPts val="1000"/>
              </a:spcBef>
            </a:pPr>
            <a:r>
              <a:rPr lang="en-US">
                <a:solidFill>
                  <a:schemeClr val="bg1"/>
                </a:solidFill>
                <a:latin typeface="Montserrat ExtraLight" panose="00000300000000000000" pitchFamily="2" charset="0"/>
              </a:rPr>
              <a:t>Consider bonding activities </a:t>
            </a:r>
            <a:r>
              <a:rPr lang="vi-VN">
                <a:solidFill>
                  <a:schemeClr val="bg1"/>
                </a:solidFill>
                <a:latin typeface="Montserrat ExtraLight" panose="00000300000000000000" pitchFamily="2" charset="0"/>
              </a:rPr>
              <a:t>as</a:t>
            </a:r>
            <a:r>
              <a:rPr lang="en-US">
                <a:solidFill>
                  <a:schemeClr val="bg1"/>
                </a:solidFill>
                <a:latin typeface="Montserrat ExtraLight" panose="00000300000000000000" pitchFamily="2" charset="0"/>
              </a:rPr>
              <a:t> important part</a:t>
            </a:r>
            <a:r>
              <a:rPr lang="vi-VN">
                <a:solidFill>
                  <a:schemeClr val="bg1"/>
                </a:solidFill>
                <a:latin typeface="Montserrat ExtraLight" panose="00000300000000000000" pitchFamily="2" charset="0"/>
              </a:rPr>
              <a:t>.</a:t>
            </a:r>
            <a:r>
              <a:rPr lang="en-US">
                <a:solidFill>
                  <a:schemeClr val="bg1"/>
                </a:solidFill>
                <a:latin typeface="Montserrat ExtraLight" panose="00000300000000000000" pitchFamily="2" charset="0"/>
              </a:rPr>
              <a:t> </a:t>
            </a:r>
            <a:endParaRPr lang="vi-VN">
              <a:solidFill>
                <a:schemeClr val="bg1"/>
              </a:solidFill>
              <a:latin typeface="Montserrat ExtraLight" panose="00000300000000000000" pitchFamily="2" charset="0"/>
            </a:endParaRPr>
          </a:p>
          <a:p>
            <a:pPr>
              <a:spcBef>
                <a:spcPts val="1000"/>
              </a:spcBef>
            </a:pPr>
            <a:r>
              <a:rPr lang="vi-VN">
                <a:solidFill>
                  <a:schemeClr val="bg1"/>
                </a:solidFill>
                <a:latin typeface="Montserrat ExtraLight" panose="00000300000000000000" pitchFamily="2" charset="0"/>
              </a:rPr>
              <a:t>G</a:t>
            </a:r>
            <a:r>
              <a:rPr lang="en-US">
                <a:solidFill>
                  <a:schemeClr val="bg1"/>
                </a:solidFill>
                <a:latin typeface="Montserrat ExtraLight" panose="00000300000000000000" pitchFamily="2" charset="0"/>
              </a:rPr>
              <a:t>ood co-working space</a:t>
            </a:r>
            <a:r>
              <a:rPr lang="vi-VN">
                <a:solidFill>
                  <a:schemeClr val="bg1"/>
                </a:solidFill>
                <a:latin typeface="Montserrat ExtraLight" panose="00000300000000000000" pitchFamily="2" charset="0"/>
              </a:rPr>
              <a:t>.</a:t>
            </a:r>
          </a:p>
          <a:p>
            <a:pPr>
              <a:spcBef>
                <a:spcPts val="1000"/>
              </a:spcBef>
            </a:pPr>
            <a:r>
              <a:rPr lang="vi-VN">
                <a:solidFill>
                  <a:schemeClr val="bg1"/>
                </a:solidFill>
                <a:latin typeface="Montserrat ExtraLight" panose="00000300000000000000" pitchFamily="2" charset="0"/>
              </a:rPr>
              <a:t>S</a:t>
            </a:r>
            <a:r>
              <a:rPr lang="en-US">
                <a:solidFill>
                  <a:schemeClr val="bg1"/>
                </a:solidFill>
                <a:latin typeface="Montserrat ExtraLight" panose="00000300000000000000" pitchFamily="2" charset="0"/>
              </a:rPr>
              <a:t>mall and short talk.</a:t>
            </a:r>
          </a:p>
          <a:p>
            <a:pPr>
              <a:spcBef>
                <a:spcPts val="1000"/>
              </a:spcBef>
            </a:pPr>
            <a:r>
              <a:rPr lang="vi-VN">
                <a:solidFill>
                  <a:schemeClr val="bg1"/>
                </a:solidFill>
                <a:latin typeface="Montserrat ExtraLight" panose="00000300000000000000" pitchFamily="2" charset="0"/>
              </a:rPr>
              <a:t>“B</a:t>
            </a:r>
            <a:r>
              <a:rPr lang="en-US">
                <a:solidFill>
                  <a:schemeClr val="bg1"/>
                </a:solidFill>
                <a:latin typeface="Montserrat ExtraLight" panose="00000300000000000000" pitchFamily="2" charset="0"/>
              </a:rPr>
              <a:t>est behavior</a:t>
            </a:r>
            <a:r>
              <a:rPr lang="vi-VN">
                <a:solidFill>
                  <a:schemeClr val="bg1"/>
                </a:solidFill>
                <a:latin typeface="Montserrat ExtraLight" panose="00000300000000000000" pitchFamily="2" charset="0"/>
              </a:rPr>
              <a:t>?”</a:t>
            </a:r>
            <a:endParaRPr lang="en-US">
              <a:solidFill>
                <a:schemeClr val="bg1"/>
              </a:solidFill>
              <a:latin typeface="Montserrat ExtraLight" panose="00000300000000000000" pitchFamily="2" charset="0"/>
            </a:endParaRPr>
          </a:p>
        </p:txBody>
      </p:sp>
      <p:sp>
        <p:nvSpPr>
          <p:cNvPr id="25" name="TextBox 24">
            <a:extLst>
              <a:ext uri="{FF2B5EF4-FFF2-40B4-BE49-F238E27FC236}">
                <a16:creationId xmlns:a16="http://schemas.microsoft.com/office/drawing/2014/main" id="{D53D2130-473C-4154-B3FB-8F21E1E458AA}"/>
              </a:ext>
            </a:extLst>
          </p:cNvPr>
          <p:cNvSpPr txBox="1"/>
          <p:nvPr/>
        </p:nvSpPr>
        <p:spPr>
          <a:xfrm>
            <a:off x="847918" y="4298162"/>
            <a:ext cx="6097554" cy="523220"/>
          </a:xfrm>
          <a:prstGeom prst="rect">
            <a:avLst/>
          </a:prstGeom>
          <a:noFill/>
        </p:spPr>
        <p:txBody>
          <a:bodyPr wrap="square">
            <a:spAutoFit/>
          </a:bodyPr>
          <a:lstStyle/>
          <a:p>
            <a:r>
              <a:rPr lang="en-US" sz="2800" b="1">
                <a:solidFill>
                  <a:srgbClr val="53CDDD"/>
                </a:solidFill>
                <a:latin typeface="Nirmala UI" panose="020B0502040204020203" pitchFamily="34" charset="0"/>
                <a:ea typeface="Nirmala UI" panose="020B0502040204020203" pitchFamily="34" charset="0"/>
                <a:cs typeface="Nirmala UI" panose="020B0502040204020203" pitchFamily="34" charset="0"/>
              </a:rPr>
              <a:t>→</a:t>
            </a:r>
            <a:r>
              <a:rPr lang="en-US" sz="1800">
                <a:solidFill>
                  <a:srgbClr val="53CDDD"/>
                </a:solidFill>
                <a:latin typeface="Nirmala UI" panose="020B0502040204020203" pitchFamily="34" charset="0"/>
                <a:ea typeface="Nirmala UI" panose="020B0502040204020203" pitchFamily="34" charset="0"/>
                <a:cs typeface="Nirmala UI" panose="020B0502040204020203" pitchFamily="34" charset="0"/>
              </a:rPr>
              <a:t> </a:t>
            </a:r>
            <a:r>
              <a:rPr lang="en-US" sz="1800" b="1" i="0" u="none" strike="noStrike">
                <a:solidFill>
                  <a:srgbClr val="53CDDD"/>
                </a:solidFill>
                <a:effectLst/>
                <a:latin typeface="Montserrat" panose="00000500000000000000" pitchFamily="2" charset="0"/>
              </a:rPr>
              <a:t>Solution to primary tensions</a:t>
            </a:r>
            <a:endParaRPr lang="en-US">
              <a:solidFill>
                <a:srgbClr val="53CDDD"/>
              </a:solidFill>
            </a:endParaRPr>
          </a:p>
        </p:txBody>
      </p:sp>
      <p:pic>
        <p:nvPicPr>
          <p:cNvPr id="6" name="Picture 5" descr="A person dancing on a stage&#10;&#10;Description automatically generated with medium confidence">
            <a:extLst>
              <a:ext uri="{FF2B5EF4-FFF2-40B4-BE49-F238E27FC236}">
                <a16:creationId xmlns:a16="http://schemas.microsoft.com/office/drawing/2014/main" id="{08A0B121-D454-438F-A4F3-B43EFE3B80F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1791" y="1259631"/>
            <a:ext cx="4954555" cy="4954555"/>
          </a:xfrm>
          <a:prstGeom prst="rect">
            <a:avLst/>
          </a:prstGeom>
        </p:spPr>
      </p:pic>
    </p:spTree>
    <p:extLst>
      <p:ext uri="{BB962C8B-B14F-4D97-AF65-F5344CB8AC3E}">
        <p14:creationId xmlns:p14="http://schemas.microsoft.com/office/powerpoint/2010/main" val="522523803"/>
      </p:ext>
    </p:extLst>
  </p:cSld>
  <p:clrMapOvr>
    <a:overrideClrMapping bg1="lt1" tx1="dk1" bg2="lt2" tx2="dk2" accent1="accent1" accent2="accent2" accent3="accent3" accent4="accent4" accent5="accent5" accent6="accent6" hlink="hlink" folHlink="folHlink"/>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5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anim calcmode="lin" valueType="num">
                                      <p:cBhvr>
                                        <p:cTn id="13" dur="500" fill="hold"/>
                                        <p:tgtEl>
                                          <p:spTgt spid="23"/>
                                        </p:tgtEl>
                                        <p:attrNameLst>
                                          <p:attrName>ppt_x</p:attrName>
                                        </p:attrNameLst>
                                      </p:cBhvr>
                                      <p:tavLst>
                                        <p:tav tm="0">
                                          <p:val>
                                            <p:strVal val="#ppt_x"/>
                                          </p:val>
                                        </p:tav>
                                        <p:tav tm="100000">
                                          <p:val>
                                            <p:strVal val="#ppt_x"/>
                                          </p:val>
                                        </p:tav>
                                      </p:tavLst>
                                    </p:anim>
                                    <p:anim calcmode="lin" valueType="num">
                                      <p:cBhvr>
                                        <p:cTn id="14" dur="5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anim calcmode="lin" valueType="num">
                                      <p:cBhvr>
                                        <p:cTn id="18" dur="500" fill="hold"/>
                                        <p:tgtEl>
                                          <p:spTgt spid="6"/>
                                        </p:tgtEl>
                                        <p:attrNameLst>
                                          <p:attrName>ppt_x</p:attrName>
                                        </p:attrNameLst>
                                      </p:cBhvr>
                                      <p:tavLst>
                                        <p:tav tm="0">
                                          <p:val>
                                            <p:strVal val="#ppt_x"/>
                                          </p:val>
                                        </p:tav>
                                        <p:tav tm="100000">
                                          <p:val>
                                            <p:strVal val="#ppt_x"/>
                                          </p:val>
                                        </p:tav>
                                      </p:tavLst>
                                    </p:anim>
                                    <p:anim calcmode="lin" valueType="num">
                                      <p:cBhvr>
                                        <p:cTn id="19" dur="5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25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anim calcmode="lin" valueType="num">
                                      <p:cBhvr>
                                        <p:cTn id="23" dur="500" fill="hold"/>
                                        <p:tgtEl>
                                          <p:spTgt spid="25"/>
                                        </p:tgtEl>
                                        <p:attrNameLst>
                                          <p:attrName>ppt_x</p:attrName>
                                        </p:attrNameLst>
                                      </p:cBhvr>
                                      <p:tavLst>
                                        <p:tav tm="0">
                                          <p:val>
                                            <p:strVal val="#ppt_x"/>
                                          </p:val>
                                        </p:tav>
                                        <p:tav tm="100000">
                                          <p:val>
                                            <p:strVal val="#ppt_x"/>
                                          </p:val>
                                        </p:tav>
                                      </p:tavLst>
                                    </p:anim>
                                    <p:anim calcmode="lin" valueType="num">
                                      <p:cBhvr>
                                        <p:cTn id="24"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32E55"/>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95905357-5C6D-4034-BA99-98EB1CF7B5DC}"/>
              </a:ext>
            </a:extLst>
          </p:cNvPr>
          <p:cNvSpPr txBox="1"/>
          <p:nvPr/>
        </p:nvSpPr>
        <p:spPr>
          <a:xfrm>
            <a:off x="541038" y="426720"/>
            <a:ext cx="8672631" cy="1200329"/>
          </a:xfrm>
          <a:prstGeom prst="rect">
            <a:avLst/>
          </a:prstGeom>
          <a:noFill/>
        </p:spPr>
        <p:txBody>
          <a:bodyPr wrap="square" rtlCol="0">
            <a:spAutoFit/>
          </a:bodyPr>
          <a:lstStyle/>
          <a:p>
            <a:pPr fontAlgn="base"/>
            <a:r>
              <a:rPr lang="fr-FR" sz="7200" b="1">
                <a:solidFill>
                  <a:srgbClr val="53CDDD"/>
                </a:solidFill>
                <a:latin typeface="Montserrat" panose="00000500000000000000" pitchFamily="2" charset="0"/>
              </a:rPr>
              <a:t>ANALYZATION</a:t>
            </a:r>
          </a:p>
        </p:txBody>
      </p:sp>
      <p:pic>
        <p:nvPicPr>
          <p:cNvPr id="10" name="Graphic 9">
            <a:extLst>
              <a:ext uri="{FF2B5EF4-FFF2-40B4-BE49-F238E27FC236}">
                <a16:creationId xmlns:a16="http://schemas.microsoft.com/office/drawing/2014/main" id="{8FA026F6-7ACE-42E0-B2B7-C92F3F470C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17591" y="278359"/>
            <a:ext cx="404621" cy="296722"/>
          </a:xfrm>
          <a:prstGeom prst="rect">
            <a:avLst/>
          </a:prstGeom>
        </p:spPr>
      </p:pic>
      <p:grpSp>
        <p:nvGrpSpPr>
          <p:cNvPr id="11" name="Group 10">
            <a:extLst>
              <a:ext uri="{FF2B5EF4-FFF2-40B4-BE49-F238E27FC236}">
                <a16:creationId xmlns:a16="http://schemas.microsoft.com/office/drawing/2014/main" id="{10828FC0-141D-4FE6-8A2F-965936A9E879}"/>
              </a:ext>
            </a:extLst>
          </p:cNvPr>
          <p:cNvGrpSpPr/>
          <p:nvPr/>
        </p:nvGrpSpPr>
        <p:grpSpPr>
          <a:xfrm>
            <a:off x="11235021" y="6418684"/>
            <a:ext cx="485774" cy="95250"/>
            <a:chOff x="9518188" y="6362700"/>
            <a:chExt cx="485774" cy="95250"/>
          </a:xfrm>
        </p:grpSpPr>
        <p:sp>
          <p:nvSpPr>
            <p:cNvPr id="12" name="Rectangle: Rounded Corners 11">
              <a:extLst>
                <a:ext uri="{FF2B5EF4-FFF2-40B4-BE49-F238E27FC236}">
                  <a16:creationId xmlns:a16="http://schemas.microsoft.com/office/drawing/2014/main" id="{A02076FD-3CFB-4D5A-9812-C50688BA781D}"/>
                </a:ext>
              </a:extLst>
            </p:cNvPr>
            <p:cNvSpPr/>
            <p:nvPr/>
          </p:nvSpPr>
          <p:spPr>
            <a:xfrm>
              <a:off x="9518188" y="6362700"/>
              <a:ext cx="95250" cy="95250"/>
            </a:xfrm>
            <a:prstGeom prst="roundRect">
              <a:avLst/>
            </a:prstGeom>
            <a:solidFill>
              <a:srgbClr val="CED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4D2BF4D2-1559-4FE7-8AB6-DD29FFFF27D4}"/>
                </a:ext>
              </a:extLst>
            </p:cNvPr>
            <p:cNvSpPr/>
            <p:nvPr/>
          </p:nvSpPr>
          <p:spPr>
            <a:xfrm>
              <a:off x="9713450" y="6362700"/>
              <a:ext cx="95250" cy="95250"/>
            </a:xfrm>
            <a:prstGeom prst="roundRect">
              <a:avLst/>
            </a:prstGeom>
            <a:solidFill>
              <a:srgbClr val="798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EFC34D7-E7CD-45B7-BFE1-FBF6FA16C846}"/>
                </a:ext>
              </a:extLst>
            </p:cNvPr>
            <p:cNvSpPr/>
            <p:nvPr/>
          </p:nvSpPr>
          <p:spPr>
            <a:xfrm>
              <a:off x="9908712" y="6362700"/>
              <a:ext cx="95250" cy="95250"/>
            </a:xfrm>
            <a:prstGeom prst="roundRect">
              <a:avLst/>
            </a:prstGeom>
            <a:solidFill>
              <a:srgbClr val="B9E1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203B5643-83AA-4EEF-A0C4-5809ED84CB58}"/>
              </a:ext>
            </a:extLst>
          </p:cNvPr>
          <p:cNvSpPr txBox="1"/>
          <p:nvPr/>
        </p:nvSpPr>
        <p:spPr>
          <a:xfrm>
            <a:off x="541037" y="1798089"/>
            <a:ext cx="3219199" cy="369332"/>
          </a:xfrm>
          <a:prstGeom prst="rect">
            <a:avLst/>
          </a:prstGeom>
          <a:noFill/>
        </p:spPr>
        <p:txBody>
          <a:bodyPr wrap="square">
            <a:spAutoFit/>
          </a:bodyPr>
          <a:lstStyle>
            <a:defPPr>
              <a:defRPr lang="en-US"/>
            </a:defPPr>
            <a:lvl1pPr fontAlgn="base">
              <a:spcBef>
                <a:spcPts val="200"/>
              </a:spcBef>
              <a:spcAft>
                <a:spcPts val="0"/>
              </a:spcAft>
              <a:defRPr b="1">
                <a:solidFill>
                  <a:srgbClr val="043F73"/>
                </a:solidFill>
                <a:latin typeface="Montserrat" panose="00000500000000000000" pitchFamily="2" charset="0"/>
              </a:defRPr>
            </a:lvl1pPr>
          </a:lstStyle>
          <a:p>
            <a:r>
              <a:rPr lang="en-US">
                <a:solidFill>
                  <a:schemeClr val="bg1"/>
                </a:solidFill>
              </a:rPr>
              <a:t>Proposed Solutions</a:t>
            </a:r>
          </a:p>
        </p:txBody>
      </p:sp>
      <p:sp>
        <p:nvSpPr>
          <p:cNvPr id="23" name="TextBox 22">
            <a:extLst>
              <a:ext uri="{FF2B5EF4-FFF2-40B4-BE49-F238E27FC236}">
                <a16:creationId xmlns:a16="http://schemas.microsoft.com/office/drawing/2014/main" id="{3091F3A5-947F-49D1-9872-A0CCA343B66E}"/>
              </a:ext>
            </a:extLst>
          </p:cNvPr>
          <p:cNvSpPr txBox="1"/>
          <p:nvPr/>
        </p:nvSpPr>
        <p:spPr>
          <a:xfrm>
            <a:off x="847918" y="2188801"/>
            <a:ext cx="8044155" cy="3672800"/>
          </a:xfrm>
          <a:prstGeom prst="rect">
            <a:avLst/>
          </a:prstGeom>
          <a:noFill/>
        </p:spPr>
        <p:txBody>
          <a:bodyPr wrap="square">
            <a:spAutoFit/>
          </a:bodyPr>
          <a:lstStyle>
            <a:defPPr>
              <a:defRPr lang="en-US"/>
            </a:defPPr>
            <a:lvl1pPr indent="-228600" fontAlgn="base">
              <a:spcBef>
                <a:spcPts val="1000"/>
              </a:spcBef>
              <a:spcAft>
                <a:spcPts val="0"/>
              </a:spcAft>
              <a:defRPr sz="1600">
                <a:solidFill>
                  <a:srgbClr val="5A6A88"/>
                </a:solidFill>
                <a:latin typeface="Montserrat" panose="00000500000000000000" pitchFamily="2" charset="0"/>
              </a:defRPr>
            </a:lvl1pPr>
          </a:lstStyle>
          <a:p>
            <a:r>
              <a:rPr lang="vi-VN" b="1">
                <a:solidFill>
                  <a:schemeClr val="bg1"/>
                </a:solidFill>
                <a:latin typeface="Montserrat Medium" panose="00000600000000000000" pitchFamily="2" charset="0"/>
              </a:rPr>
              <a:t>Leader</a:t>
            </a:r>
          </a:p>
          <a:p>
            <a:pPr indent="227013">
              <a:spcBef>
                <a:spcPts val="600"/>
              </a:spcBef>
            </a:pPr>
            <a:r>
              <a:rPr lang="en-US">
                <a:solidFill>
                  <a:schemeClr val="bg1"/>
                </a:solidFill>
                <a:latin typeface="Montserrat ExtraLight" panose="00000300000000000000" pitchFamily="2" charset="0"/>
              </a:rPr>
              <a:t>Avoid being domineering</a:t>
            </a:r>
            <a:r>
              <a:rPr lang="vi-VN">
                <a:solidFill>
                  <a:schemeClr val="bg1"/>
                </a:solidFill>
                <a:latin typeface="Montserrat ExtraLight" panose="00000300000000000000" pitchFamily="2" charset="0"/>
              </a:rPr>
              <a:t>.</a:t>
            </a:r>
          </a:p>
          <a:p>
            <a:pPr indent="227013">
              <a:spcBef>
                <a:spcPts val="600"/>
              </a:spcBef>
            </a:pPr>
            <a:r>
              <a:rPr lang="vi-VN">
                <a:solidFill>
                  <a:schemeClr val="bg1"/>
                </a:solidFill>
                <a:latin typeface="Montserrat ExtraLight" panose="00000300000000000000" pitchFamily="2" charset="0"/>
              </a:rPr>
              <a:t>R</a:t>
            </a:r>
            <a:r>
              <a:rPr lang="en-US">
                <a:solidFill>
                  <a:schemeClr val="bg1"/>
                </a:solidFill>
                <a:latin typeface="Montserrat ExtraLight" panose="00000300000000000000" pitchFamily="2" charset="0"/>
              </a:rPr>
              <a:t>ules for raising voice and expressing opinion</a:t>
            </a:r>
            <a:r>
              <a:rPr lang="vi-VN">
                <a:solidFill>
                  <a:schemeClr val="bg1"/>
                </a:solidFill>
                <a:latin typeface="Montserrat ExtraLight" panose="00000300000000000000" pitchFamily="2" charset="0"/>
              </a:rPr>
              <a:t>s.</a:t>
            </a:r>
          </a:p>
          <a:p>
            <a:pPr indent="227013">
              <a:spcBef>
                <a:spcPts val="600"/>
              </a:spcBef>
            </a:pPr>
            <a:r>
              <a:rPr lang="vi-VN">
                <a:solidFill>
                  <a:schemeClr val="bg1"/>
                </a:solidFill>
                <a:latin typeface="Montserrat ExtraLight" panose="00000300000000000000" pitchFamily="2" charset="0"/>
              </a:rPr>
              <a:t>C</a:t>
            </a:r>
            <a:r>
              <a:rPr lang="en-US">
                <a:solidFill>
                  <a:schemeClr val="bg1"/>
                </a:solidFill>
                <a:latin typeface="Montserrat ExtraLight" panose="00000300000000000000" pitchFamily="2" charset="0"/>
              </a:rPr>
              <a:t>oncentrate on common goal</a:t>
            </a:r>
            <a:r>
              <a:rPr lang="en-US">
                <a:solidFill>
                  <a:schemeClr val="bg1"/>
                </a:solidFill>
              </a:rPr>
              <a:t>.</a:t>
            </a:r>
          </a:p>
          <a:p>
            <a:endParaRPr lang="vi-VN">
              <a:solidFill>
                <a:schemeClr val="bg1"/>
              </a:solidFill>
            </a:endParaRPr>
          </a:p>
          <a:p>
            <a:r>
              <a:rPr lang="vi-VN" b="1">
                <a:solidFill>
                  <a:schemeClr val="bg1"/>
                </a:solidFill>
                <a:latin typeface="Montserrat Medium" panose="00000600000000000000" pitchFamily="2" charset="0"/>
              </a:rPr>
              <a:t>Every member</a:t>
            </a:r>
            <a:endParaRPr lang="en-US" b="1">
              <a:solidFill>
                <a:schemeClr val="bg1"/>
              </a:solidFill>
              <a:latin typeface="Montserrat Medium" panose="00000600000000000000" pitchFamily="2" charset="0"/>
            </a:endParaRPr>
          </a:p>
          <a:p>
            <a:pPr indent="227013">
              <a:spcBef>
                <a:spcPts val="600"/>
              </a:spcBef>
            </a:pPr>
            <a:r>
              <a:rPr lang="vi-VN">
                <a:solidFill>
                  <a:schemeClr val="bg1"/>
                </a:solidFill>
                <a:latin typeface="Montserrat ExtraLight" panose="00000300000000000000" pitchFamily="2" charset="0"/>
              </a:rPr>
              <a:t>G</a:t>
            </a:r>
            <a:r>
              <a:rPr lang="en-US">
                <a:solidFill>
                  <a:schemeClr val="bg1"/>
                </a:solidFill>
                <a:latin typeface="Montserrat ExtraLight" panose="00000300000000000000" pitchFamily="2" charset="0"/>
              </a:rPr>
              <a:t>ive constructive, and evidence-based opinions.</a:t>
            </a:r>
          </a:p>
          <a:p>
            <a:pPr indent="227013">
              <a:spcBef>
                <a:spcPts val="600"/>
              </a:spcBef>
            </a:pPr>
            <a:r>
              <a:rPr lang="vi-VN">
                <a:solidFill>
                  <a:schemeClr val="bg1"/>
                </a:solidFill>
                <a:latin typeface="Montserrat ExtraLight" panose="00000300000000000000" pitchFamily="2" charset="0"/>
              </a:rPr>
              <a:t>K</a:t>
            </a:r>
            <a:r>
              <a:rPr lang="en-US">
                <a:solidFill>
                  <a:schemeClr val="bg1"/>
                </a:solidFill>
                <a:latin typeface="Montserrat ExtraLight" panose="00000300000000000000" pitchFamily="2" charset="0"/>
              </a:rPr>
              <a:t>eep individual feelings in check and respect others</a:t>
            </a:r>
            <a:r>
              <a:rPr lang="vi-VN">
                <a:solidFill>
                  <a:schemeClr val="bg1"/>
                </a:solidFill>
                <a:latin typeface="Montserrat ExtraLight" panose="00000300000000000000" pitchFamily="2" charset="0"/>
              </a:rPr>
              <a:t>.</a:t>
            </a:r>
          </a:p>
          <a:p>
            <a:pPr indent="227013">
              <a:spcBef>
                <a:spcPts val="600"/>
              </a:spcBef>
            </a:pPr>
            <a:r>
              <a:rPr lang="vi-VN">
                <a:solidFill>
                  <a:schemeClr val="bg1"/>
                </a:solidFill>
                <a:latin typeface="Montserrat ExtraLight" panose="00000300000000000000" pitchFamily="2" charset="0"/>
              </a:rPr>
              <a:t>B</a:t>
            </a:r>
            <a:r>
              <a:rPr lang="en-US">
                <a:solidFill>
                  <a:schemeClr val="bg1"/>
                </a:solidFill>
                <a:latin typeface="Montserrat ExtraLight" panose="00000300000000000000" pitchFamily="2" charset="0"/>
              </a:rPr>
              <a:t>e fair</a:t>
            </a:r>
            <a:r>
              <a:rPr lang="vi-VN">
                <a:solidFill>
                  <a:schemeClr val="bg1"/>
                </a:solidFill>
                <a:latin typeface="Montserrat ExtraLight" panose="00000300000000000000" pitchFamily="2" charset="0"/>
              </a:rPr>
              <a:t>, </a:t>
            </a:r>
            <a:r>
              <a:rPr lang="en-US">
                <a:solidFill>
                  <a:schemeClr val="bg1"/>
                </a:solidFill>
                <a:latin typeface="Montserrat ExtraLight" panose="00000300000000000000" pitchFamily="2" charset="0"/>
              </a:rPr>
              <a:t>no prejudice</a:t>
            </a:r>
            <a:r>
              <a:rPr lang="vi-VN">
                <a:solidFill>
                  <a:schemeClr val="bg1"/>
                </a:solidFill>
                <a:latin typeface="Montserrat ExtraLight" panose="00000300000000000000" pitchFamily="2" charset="0"/>
              </a:rPr>
              <a:t>.</a:t>
            </a:r>
            <a:endParaRPr lang="en-US">
              <a:solidFill>
                <a:schemeClr val="bg1"/>
              </a:solidFill>
              <a:latin typeface="Montserrat ExtraLight" panose="00000300000000000000" pitchFamily="2" charset="0"/>
            </a:endParaRPr>
          </a:p>
          <a:p>
            <a:pPr indent="227013">
              <a:spcBef>
                <a:spcPts val="600"/>
              </a:spcBef>
            </a:pPr>
            <a:r>
              <a:rPr lang="en-US">
                <a:solidFill>
                  <a:schemeClr val="bg1"/>
                </a:solidFill>
                <a:latin typeface="Montserrat ExtraLight" panose="00000300000000000000" pitchFamily="2" charset="0"/>
              </a:rPr>
              <a:t>The tension will decrease with time, be patient</a:t>
            </a:r>
            <a:r>
              <a:rPr lang="vi-VN">
                <a:solidFill>
                  <a:schemeClr val="bg1"/>
                </a:solidFill>
                <a:latin typeface="Montserrat ExtraLight" panose="00000300000000000000" pitchFamily="2" charset="0"/>
              </a:rPr>
              <a:t>, collaborative.</a:t>
            </a:r>
            <a:endParaRPr lang="en-US">
              <a:solidFill>
                <a:schemeClr val="bg1"/>
              </a:solidFill>
              <a:latin typeface="Montserrat ExtraLight" panose="00000300000000000000" pitchFamily="2" charset="0"/>
            </a:endParaRPr>
          </a:p>
          <a:p>
            <a:pPr indent="227013">
              <a:spcBef>
                <a:spcPts val="600"/>
              </a:spcBef>
            </a:pPr>
            <a:r>
              <a:rPr lang="en-US">
                <a:solidFill>
                  <a:schemeClr val="bg1"/>
                </a:solidFill>
                <a:latin typeface="Montserrat ExtraLight" panose="00000300000000000000" pitchFamily="2" charset="0"/>
              </a:rPr>
              <a:t>Acknowledge and confront difficulties</a:t>
            </a:r>
            <a:r>
              <a:rPr lang="vi-VN">
                <a:solidFill>
                  <a:schemeClr val="bg1"/>
                </a:solidFill>
                <a:latin typeface="Montserrat ExtraLight" panose="00000300000000000000" pitchFamily="2" charset="0"/>
              </a:rPr>
              <a:t> </a:t>
            </a:r>
            <a:r>
              <a:rPr lang="en-US">
                <a:solidFill>
                  <a:schemeClr val="bg1"/>
                </a:solidFill>
                <a:latin typeface="Montserrat ExtraLight" panose="00000300000000000000" pitchFamily="2" charset="0"/>
              </a:rPr>
              <a:t>honestly.</a:t>
            </a:r>
          </a:p>
        </p:txBody>
      </p:sp>
      <p:sp>
        <p:nvSpPr>
          <p:cNvPr id="25" name="TextBox 24">
            <a:extLst>
              <a:ext uri="{FF2B5EF4-FFF2-40B4-BE49-F238E27FC236}">
                <a16:creationId xmlns:a16="http://schemas.microsoft.com/office/drawing/2014/main" id="{D53D2130-473C-4154-B3FB-8F21E1E458AA}"/>
              </a:ext>
            </a:extLst>
          </p:cNvPr>
          <p:cNvSpPr txBox="1"/>
          <p:nvPr/>
        </p:nvSpPr>
        <p:spPr>
          <a:xfrm>
            <a:off x="847918" y="5784815"/>
            <a:ext cx="6097554" cy="523220"/>
          </a:xfrm>
          <a:prstGeom prst="rect">
            <a:avLst/>
          </a:prstGeom>
          <a:noFill/>
        </p:spPr>
        <p:txBody>
          <a:bodyPr wrap="square">
            <a:spAutoFit/>
          </a:bodyPr>
          <a:lstStyle/>
          <a:p>
            <a:r>
              <a:rPr lang="en-US" sz="2800" b="1">
                <a:solidFill>
                  <a:srgbClr val="53CDDD"/>
                </a:solidFill>
                <a:latin typeface="Nirmala UI" panose="020B0502040204020203" pitchFamily="34" charset="0"/>
                <a:ea typeface="Nirmala UI" panose="020B0502040204020203" pitchFamily="34" charset="0"/>
                <a:cs typeface="Nirmala UI" panose="020B0502040204020203" pitchFamily="34" charset="0"/>
              </a:rPr>
              <a:t>→</a:t>
            </a:r>
            <a:r>
              <a:rPr lang="en-US" sz="1800">
                <a:solidFill>
                  <a:srgbClr val="53CDDD"/>
                </a:solidFill>
                <a:latin typeface="Nirmala UI" panose="020B0502040204020203" pitchFamily="34" charset="0"/>
                <a:ea typeface="Nirmala UI" panose="020B0502040204020203" pitchFamily="34" charset="0"/>
                <a:cs typeface="Nirmala UI" panose="020B0502040204020203" pitchFamily="34" charset="0"/>
              </a:rPr>
              <a:t> </a:t>
            </a:r>
            <a:r>
              <a:rPr lang="en-US" sz="1800" b="1" i="0" u="none" strike="noStrike">
                <a:solidFill>
                  <a:srgbClr val="53CDDD"/>
                </a:solidFill>
                <a:effectLst/>
                <a:latin typeface="Montserrat" panose="00000500000000000000" pitchFamily="2" charset="0"/>
              </a:rPr>
              <a:t>Solution to </a:t>
            </a:r>
            <a:r>
              <a:rPr lang="vi-VN" sz="1800" b="1" i="0" u="none" strike="noStrike">
                <a:solidFill>
                  <a:srgbClr val="53CDDD"/>
                </a:solidFill>
                <a:effectLst/>
                <a:latin typeface="Montserrat" panose="00000500000000000000" pitchFamily="2" charset="0"/>
              </a:rPr>
              <a:t>dialectical</a:t>
            </a:r>
            <a:r>
              <a:rPr lang="en-US" sz="1800" b="1" i="0" u="none" strike="noStrike">
                <a:solidFill>
                  <a:srgbClr val="53CDDD"/>
                </a:solidFill>
                <a:effectLst/>
                <a:latin typeface="Montserrat" panose="00000500000000000000" pitchFamily="2" charset="0"/>
              </a:rPr>
              <a:t> tensions</a:t>
            </a:r>
            <a:endParaRPr lang="en-US">
              <a:solidFill>
                <a:srgbClr val="53CDDD"/>
              </a:solidFill>
            </a:endParaRPr>
          </a:p>
        </p:txBody>
      </p:sp>
      <p:pic>
        <p:nvPicPr>
          <p:cNvPr id="16" name="Picture 15" descr="A person dancing on a stage&#10;&#10;Description automatically generated with medium confidence">
            <a:extLst>
              <a:ext uri="{FF2B5EF4-FFF2-40B4-BE49-F238E27FC236}">
                <a16:creationId xmlns:a16="http://schemas.microsoft.com/office/drawing/2014/main" id="{7D4FDA90-B8A0-40CA-A057-7EB32ECF65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71791" y="1259631"/>
            <a:ext cx="4954555" cy="4954555"/>
          </a:xfrm>
          <a:prstGeom prst="rect">
            <a:avLst/>
          </a:prstGeom>
        </p:spPr>
      </p:pic>
    </p:spTree>
    <p:extLst>
      <p:ext uri="{BB962C8B-B14F-4D97-AF65-F5344CB8AC3E}">
        <p14:creationId xmlns:p14="http://schemas.microsoft.com/office/powerpoint/2010/main" val="830802781"/>
      </p:ext>
    </p:extLst>
  </p:cSld>
  <p:clrMapOvr>
    <a:overrideClrMapping bg1="lt1" tx1="dk1" bg2="lt2" tx2="dk2" accent1="accent1" accent2="accent2" accent3="accent3" accent4="accent4" accent5="accent5" accent6="accent6" hlink="hlink" folHlink="folHlink"/>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15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anim calcmode="lin" valueType="num">
                                      <p:cBhvr>
                                        <p:cTn id="13" dur="500" fill="hold"/>
                                        <p:tgtEl>
                                          <p:spTgt spid="23"/>
                                        </p:tgtEl>
                                        <p:attrNameLst>
                                          <p:attrName>ppt_x</p:attrName>
                                        </p:attrNameLst>
                                      </p:cBhvr>
                                      <p:tavLst>
                                        <p:tav tm="0">
                                          <p:val>
                                            <p:strVal val="#ppt_x"/>
                                          </p:val>
                                        </p:tav>
                                        <p:tav tm="100000">
                                          <p:val>
                                            <p:strVal val="#ppt_x"/>
                                          </p:val>
                                        </p:tav>
                                      </p:tavLst>
                                    </p:anim>
                                    <p:anim calcmode="lin" valueType="num">
                                      <p:cBhvr>
                                        <p:cTn id="14" dur="500" fill="hold"/>
                                        <p:tgtEl>
                                          <p:spTgt spid="2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25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anim calcmode="lin" valueType="num">
                                      <p:cBhvr>
                                        <p:cTn id="18" dur="500" fill="hold"/>
                                        <p:tgtEl>
                                          <p:spTgt spid="25"/>
                                        </p:tgtEl>
                                        <p:attrNameLst>
                                          <p:attrName>ppt_x</p:attrName>
                                        </p:attrNameLst>
                                      </p:cBhvr>
                                      <p:tavLst>
                                        <p:tav tm="0">
                                          <p:val>
                                            <p:strVal val="#ppt_x"/>
                                          </p:val>
                                        </p:tav>
                                        <p:tav tm="100000">
                                          <p:val>
                                            <p:strVal val="#ppt_x"/>
                                          </p:val>
                                        </p:tav>
                                      </p:tavLst>
                                    </p:anim>
                                    <p:anim calcmode="lin" valueType="num">
                                      <p:cBhvr>
                                        <p:cTn id="1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3"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1F33538-2B53-4324-B037-AAEE590BC7C5}"/>
              </a:ext>
            </a:extLst>
          </p:cNvPr>
          <p:cNvSpPr/>
          <p:nvPr/>
        </p:nvSpPr>
        <p:spPr>
          <a:xfrm>
            <a:off x="0" y="1798089"/>
            <a:ext cx="12192000" cy="5059911"/>
          </a:xfrm>
          <a:prstGeom prst="rect">
            <a:avLst/>
          </a:prstGeom>
          <a:solidFill>
            <a:srgbClr val="032E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5905357-5C6D-4034-BA99-98EB1CF7B5DC}"/>
              </a:ext>
            </a:extLst>
          </p:cNvPr>
          <p:cNvSpPr txBox="1"/>
          <p:nvPr/>
        </p:nvSpPr>
        <p:spPr>
          <a:xfrm>
            <a:off x="541038" y="426720"/>
            <a:ext cx="8672631" cy="1200329"/>
          </a:xfrm>
          <a:prstGeom prst="rect">
            <a:avLst/>
          </a:prstGeom>
          <a:noFill/>
        </p:spPr>
        <p:txBody>
          <a:bodyPr wrap="square" rtlCol="0">
            <a:spAutoFit/>
          </a:bodyPr>
          <a:lstStyle/>
          <a:p>
            <a:pPr rtl="0" fontAlgn="base">
              <a:spcBef>
                <a:spcPts val="0"/>
              </a:spcBef>
              <a:spcAft>
                <a:spcPts val="0"/>
              </a:spcAft>
            </a:pPr>
            <a:r>
              <a:rPr lang="fr-FR" sz="7200" b="1">
                <a:solidFill>
                  <a:srgbClr val="53CDDD"/>
                </a:solidFill>
                <a:latin typeface="Montserrat" panose="00000500000000000000" pitchFamily="2" charset="0"/>
              </a:rPr>
              <a:t>SUMMATION</a:t>
            </a:r>
          </a:p>
        </p:txBody>
      </p:sp>
      <p:pic>
        <p:nvPicPr>
          <p:cNvPr id="10" name="Graphic 9">
            <a:extLst>
              <a:ext uri="{FF2B5EF4-FFF2-40B4-BE49-F238E27FC236}">
                <a16:creationId xmlns:a16="http://schemas.microsoft.com/office/drawing/2014/main" id="{8FA026F6-7ACE-42E0-B2B7-C92F3F470CF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417591" y="278359"/>
            <a:ext cx="404621" cy="296722"/>
          </a:xfrm>
          <a:prstGeom prst="rect">
            <a:avLst/>
          </a:prstGeom>
        </p:spPr>
      </p:pic>
      <p:grpSp>
        <p:nvGrpSpPr>
          <p:cNvPr id="11" name="Group 10">
            <a:extLst>
              <a:ext uri="{FF2B5EF4-FFF2-40B4-BE49-F238E27FC236}">
                <a16:creationId xmlns:a16="http://schemas.microsoft.com/office/drawing/2014/main" id="{10828FC0-141D-4FE6-8A2F-965936A9E879}"/>
              </a:ext>
            </a:extLst>
          </p:cNvPr>
          <p:cNvGrpSpPr/>
          <p:nvPr/>
        </p:nvGrpSpPr>
        <p:grpSpPr>
          <a:xfrm>
            <a:off x="11235021" y="6418684"/>
            <a:ext cx="485774" cy="95250"/>
            <a:chOff x="9518188" y="6362700"/>
            <a:chExt cx="485774" cy="95250"/>
          </a:xfrm>
        </p:grpSpPr>
        <p:sp>
          <p:nvSpPr>
            <p:cNvPr id="12" name="Rectangle: Rounded Corners 11">
              <a:extLst>
                <a:ext uri="{FF2B5EF4-FFF2-40B4-BE49-F238E27FC236}">
                  <a16:creationId xmlns:a16="http://schemas.microsoft.com/office/drawing/2014/main" id="{A02076FD-3CFB-4D5A-9812-C50688BA781D}"/>
                </a:ext>
              </a:extLst>
            </p:cNvPr>
            <p:cNvSpPr/>
            <p:nvPr/>
          </p:nvSpPr>
          <p:spPr>
            <a:xfrm>
              <a:off x="9518188" y="6362700"/>
              <a:ext cx="95250" cy="95250"/>
            </a:xfrm>
            <a:prstGeom prst="roundRect">
              <a:avLst/>
            </a:prstGeom>
            <a:solidFill>
              <a:srgbClr val="CED9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4D2BF4D2-1559-4FE7-8AB6-DD29FFFF27D4}"/>
                </a:ext>
              </a:extLst>
            </p:cNvPr>
            <p:cNvSpPr/>
            <p:nvPr/>
          </p:nvSpPr>
          <p:spPr>
            <a:xfrm>
              <a:off x="9713450" y="6362700"/>
              <a:ext cx="95250" cy="95250"/>
            </a:xfrm>
            <a:prstGeom prst="roundRect">
              <a:avLst/>
            </a:prstGeom>
            <a:solidFill>
              <a:srgbClr val="7989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EFC34D7-E7CD-45B7-BFE1-FBF6FA16C846}"/>
                </a:ext>
              </a:extLst>
            </p:cNvPr>
            <p:cNvSpPr/>
            <p:nvPr/>
          </p:nvSpPr>
          <p:spPr>
            <a:xfrm>
              <a:off x="9908712" y="6362700"/>
              <a:ext cx="95250" cy="95250"/>
            </a:xfrm>
            <a:prstGeom prst="roundRect">
              <a:avLst/>
            </a:prstGeom>
            <a:solidFill>
              <a:srgbClr val="B9E1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Box 14">
            <a:extLst>
              <a:ext uri="{FF2B5EF4-FFF2-40B4-BE49-F238E27FC236}">
                <a16:creationId xmlns:a16="http://schemas.microsoft.com/office/drawing/2014/main" id="{203B5643-83AA-4EEF-A0C4-5809ED84CB58}"/>
              </a:ext>
            </a:extLst>
          </p:cNvPr>
          <p:cNvSpPr txBox="1"/>
          <p:nvPr/>
        </p:nvSpPr>
        <p:spPr>
          <a:xfrm>
            <a:off x="541037" y="2119432"/>
            <a:ext cx="1707641" cy="369332"/>
          </a:xfrm>
          <a:prstGeom prst="rect">
            <a:avLst/>
          </a:prstGeom>
          <a:noFill/>
        </p:spPr>
        <p:txBody>
          <a:bodyPr wrap="square">
            <a:spAutoFit/>
          </a:bodyPr>
          <a:lstStyle>
            <a:defPPr>
              <a:defRPr lang="en-US"/>
            </a:defPPr>
            <a:lvl1pPr fontAlgn="base">
              <a:spcBef>
                <a:spcPts val="200"/>
              </a:spcBef>
              <a:spcAft>
                <a:spcPts val="0"/>
              </a:spcAft>
              <a:defRPr b="1">
                <a:solidFill>
                  <a:srgbClr val="043F73"/>
                </a:solidFill>
                <a:latin typeface="Montserrat" panose="00000500000000000000" pitchFamily="2" charset="0"/>
              </a:defRPr>
            </a:lvl1pPr>
          </a:lstStyle>
          <a:p>
            <a:r>
              <a:rPr lang="fr-FR">
                <a:solidFill>
                  <a:schemeClr val="bg1"/>
                </a:solidFill>
              </a:rPr>
              <a:t>Conclusions</a:t>
            </a:r>
          </a:p>
        </p:txBody>
      </p:sp>
      <p:sp>
        <p:nvSpPr>
          <p:cNvPr id="5" name="Rectangle: Rounded Corners 4">
            <a:extLst>
              <a:ext uri="{FF2B5EF4-FFF2-40B4-BE49-F238E27FC236}">
                <a16:creationId xmlns:a16="http://schemas.microsoft.com/office/drawing/2014/main" id="{FF7EBF9E-7B55-4591-AD03-EA9AEA0A9424}"/>
              </a:ext>
            </a:extLst>
          </p:cNvPr>
          <p:cNvSpPr/>
          <p:nvPr/>
        </p:nvSpPr>
        <p:spPr>
          <a:xfrm>
            <a:off x="1073979" y="3299194"/>
            <a:ext cx="2563586" cy="1933248"/>
          </a:xfrm>
          <a:prstGeom prst="roundRect">
            <a:avLst>
              <a:gd name="adj" fmla="val 4601"/>
            </a:avLst>
          </a:prstGeom>
          <a:solidFill>
            <a:srgbClr val="E7ECF5"/>
          </a:solidFill>
          <a:ln>
            <a:noFill/>
          </a:ln>
          <a:effectLst>
            <a:outerShdw blurRad="215900" dist="25400" dir="2640000" algn="ctr" rotWithShape="0">
              <a:schemeClr val="tx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1800" b="1">
                <a:solidFill>
                  <a:srgbClr val="53CDDD"/>
                </a:solidFill>
                <a:latin typeface="Montserrat" panose="00000500000000000000" pitchFamily="2" charset="0"/>
              </a:rPr>
              <a:t>U</a:t>
            </a:r>
            <a:r>
              <a:rPr lang="en-US" sz="1800" b="1">
                <a:solidFill>
                  <a:srgbClr val="53CDDD"/>
                </a:solidFill>
                <a:latin typeface="Montserrat" panose="00000500000000000000" pitchFamily="2" charset="0"/>
              </a:rPr>
              <a:t>nderstand the </a:t>
            </a:r>
            <a:r>
              <a:rPr lang="en-US" sz="1800" b="1">
                <a:solidFill>
                  <a:srgbClr val="043F73"/>
                </a:solidFill>
                <a:latin typeface="Montserrat" panose="00000500000000000000" pitchFamily="2" charset="0"/>
              </a:rPr>
              <a:t>significance of working </a:t>
            </a:r>
            <a:endParaRPr lang="vi-VN" sz="1800" b="1">
              <a:solidFill>
                <a:srgbClr val="043F73"/>
              </a:solidFill>
              <a:latin typeface="Montserrat" panose="00000500000000000000" pitchFamily="2" charset="0"/>
            </a:endParaRPr>
          </a:p>
          <a:p>
            <a:pPr algn="ctr"/>
            <a:r>
              <a:rPr lang="en-US" sz="1800" b="1">
                <a:solidFill>
                  <a:srgbClr val="53CDDD"/>
                </a:solidFill>
                <a:latin typeface="Montserrat" panose="00000500000000000000" pitchFamily="2" charset="0"/>
              </a:rPr>
              <a:t>in a group</a:t>
            </a:r>
            <a:endParaRPr lang="en-US" b="1">
              <a:solidFill>
                <a:srgbClr val="53CDDD"/>
              </a:solidFill>
            </a:endParaRPr>
          </a:p>
        </p:txBody>
      </p:sp>
      <p:sp>
        <p:nvSpPr>
          <p:cNvPr id="27" name="Rectangle: Rounded Corners 26">
            <a:extLst>
              <a:ext uri="{FF2B5EF4-FFF2-40B4-BE49-F238E27FC236}">
                <a16:creationId xmlns:a16="http://schemas.microsoft.com/office/drawing/2014/main" id="{DAFA3BDA-B8B9-4BFC-932C-1B88ACEB50D0}"/>
              </a:ext>
            </a:extLst>
          </p:cNvPr>
          <p:cNvSpPr/>
          <p:nvPr/>
        </p:nvSpPr>
        <p:spPr>
          <a:xfrm>
            <a:off x="4814207" y="3299194"/>
            <a:ext cx="2563586" cy="1933248"/>
          </a:xfrm>
          <a:prstGeom prst="roundRect">
            <a:avLst>
              <a:gd name="adj" fmla="val 4601"/>
            </a:avLst>
          </a:prstGeom>
          <a:solidFill>
            <a:srgbClr val="E7ECF5"/>
          </a:solidFill>
          <a:ln>
            <a:noFill/>
          </a:ln>
          <a:effectLst>
            <a:outerShdw blurRad="215900" dist="25400" dir="2640000" algn="ctr" rotWithShape="0">
              <a:schemeClr val="tx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indent="-228600" algn="ctr" fontAlgn="base">
              <a:spcBef>
                <a:spcPts val="800"/>
              </a:spcBef>
            </a:pPr>
            <a:r>
              <a:rPr lang="vi-VN" b="1">
                <a:solidFill>
                  <a:srgbClr val="53CDDD"/>
                </a:solidFill>
                <a:latin typeface="Montserrat" panose="00000500000000000000" pitchFamily="2" charset="0"/>
              </a:rPr>
              <a:t>T</a:t>
            </a:r>
            <a:r>
              <a:rPr lang="en-US" b="1">
                <a:solidFill>
                  <a:srgbClr val="53CDDD"/>
                </a:solidFill>
                <a:latin typeface="Montserrat" panose="00000500000000000000" pitchFamily="2" charset="0"/>
              </a:rPr>
              <a:t>ry our best to solve difficulties can lead us to a </a:t>
            </a:r>
            <a:r>
              <a:rPr lang="en-US" b="1">
                <a:solidFill>
                  <a:srgbClr val="043F73"/>
                </a:solidFill>
                <a:latin typeface="Montserrat" panose="00000500000000000000" pitchFamily="2" charset="0"/>
              </a:rPr>
              <a:t>better goal </a:t>
            </a:r>
            <a:endParaRPr lang="vi-VN" b="1">
              <a:solidFill>
                <a:srgbClr val="043F73"/>
              </a:solidFill>
              <a:latin typeface="Montserrat" panose="00000500000000000000" pitchFamily="2" charset="0"/>
            </a:endParaRPr>
          </a:p>
        </p:txBody>
      </p:sp>
      <p:sp>
        <p:nvSpPr>
          <p:cNvPr id="30" name="Rectangle: Rounded Corners 29">
            <a:extLst>
              <a:ext uri="{FF2B5EF4-FFF2-40B4-BE49-F238E27FC236}">
                <a16:creationId xmlns:a16="http://schemas.microsoft.com/office/drawing/2014/main" id="{29B90C09-C5C2-4299-B122-E945C918630A}"/>
              </a:ext>
            </a:extLst>
          </p:cNvPr>
          <p:cNvSpPr/>
          <p:nvPr/>
        </p:nvSpPr>
        <p:spPr>
          <a:xfrm>
            <a:off x="8554435" y="3299194"/>
            <a:ext cx="2563586" cy="1933248"/>
          </a:xfrm>
          <a:prstGeom prst="roundRect">
            <a:avLst>
              <a:gd name="adj" fmla="val 4601"/>
            </a:avLst>
          </a:prstGeom>
          <a:solidFill>
            <a:srgbClr val="E7ECF5"/>
          </a:solidFill>
          <a:ln>
            <a:noFill/>
          </a:ln>
          <a:effectLst>
            <a:outerShdw blurRad="215900" dist="25400" dir="2640000" algn="ctr" rotWithShape="0">
              <a:schemeClr val="tx1">
                <a:alpha val="4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a:solidFill>
                  <a:srgbClr val="53CDDD"/>
                </a:solidFill>
                <a:latin typeface="Montserrat" panose="00000500000000000000" pitchFamily="2" charset="0"/>
              </a:rPr>
              <a:t>F</a:t>
            </a:r>
            <a:r>
              <a:rPr lang="en-US" b="1">
                <a:solidFill>
                  <a:srgbClr val="53CDDD"/>
                </a:solidFill>
                <a:latin typeface="Montserrat" panose="00000500000000000000" pitchFamily="2" charset="0"/>
              </a:rPr>
              <a:t>ancy the chance to learn more </a:t>
            </a:r>
            <a:r>
              <a:rPr lang="en-US" b="1">
                <a:solidFill>
                  <a:srgbClr val="043F73"/>
                </a:solidFill>
                <a:latin typeface="Montserrat" panose="00000500000000000000" pitchFamily="2" charset="0"/>
              </a:rPr>
              <a:t>social skills</a:t>
            </a:r>
          </a:p>
        </p:txBody>
      </p:sp>
      <p:pic>
        <p:nvPicPr>
          <p:cNvPr id="32" name="Graphic 31">
            <a:extLst>
              <a:ext uri="{FF2B5EF4-FFF2-40B4-BE49-F238E27FC236}">
                <a16:creationId xmlns:a16="http://schemas.microsoft.com/office/drawing/2014/main" id="{6FB2CB27-0EAC-450E-822C-9C5989B630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36129" y="6380351"/>
            <a:ext cx="668271" cy="478576"/>
          </a:xfrm>
          <a:prstGeom prst="rect">
            <a:avLst/>
          </a:prstGeom>
        </p:spPr>
      </p:pic>
      <p:pic>
        <p:nvPicPr>
          <p:cNvPr id="34" name="Graphic 33">
            <a:extLst>
              <a:ext uri="{FF2B5EF4-FFF2-40B4-BE49-F238E27FC236}">
                <a16:creationId xmlns:a16="http://schemas.microsoft.com/office/drawing/2014/main" id="{8E93C237-23E5-4B1A-B0A6-DC43CDA27B7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61131" y="6277066"/>
            <a:ext cx="604907" cy="1002478"/>
          </a:xfrm>
          <a:prstGeom prst="rect">
            <a:avLst/>
          </a:prstGeom>
        </p:spPr>
      </p:pic>
      <p:pic>
        <p:nvPicPr>
          <p:cNvPr id="36" name="Graphic 35">
            <a:extLst>
              <a:ext uri="{FF2B5EF4-FFF2-40B4-BE49-F238E27FC236}">
                <a16:creationId xmlns:a16="http://schemas.microsoft.com/office/drawing/2014/main" id="{8C1913FC-284A-496D-B48A-343ABA2C460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47736" y="6295831"/>
            <a:ext cx="705367" cy="672173"/>
          </a:xfrm>
          <a:prstGeom prst="rect">
            <a:avLst/>
          </a:prstGeom>
        </p:spPr>
      </p:pic>
      <p:pic>
        <p:nvPicPr>
          <p:cNvPr id="38" name="Graphic 37">
            <a:extLst>
              <a:ext uri="{FF2B5EF4-FFF2-40B4-BE49-F238E27FC236}">
                <a16:creationId xmlns:a16="http://schemas.microsoft.com/office/drawing/2014/main" id="{63888816-7BBC-4F2E-A709-C6561F3828F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287964" y="5963039"/>
            <a:ext cx="569556" cy="911290"/>
          </a:xfrm>
          <a:prstGeom prst="rect">
            <a:avLst/>
          </a:prstGeom>
        </p:spPr>
      </p:pic>
      <p:pic>
        <p:nvPicPr>
          <p:cNvPr id="40" name="Graphic 39">
            <a:extLst>
              <a:ext uri="{FF2B5EF4-FFF2-40B4-BE49-F238E27FC236}">
                <a16:creationId xmlns:a16="http://schemas.microsoft.com/office/drawing/2014/main" id="{A7760CDB-71C6-40C3-802F-B747A260A3D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504911" y="6404906"/>
            <a:ext cx="656202" cy="454021"/>
          </a:xfrm>
          <a:prstGeom prst="rect">
            <a:avLst/>
          </a:prstGeom>
        </p:spPr>
      </p:pic>
      <p:pic>
        <p:nvPicPr>
          <p:cNvPr id="42" name="Graphic 41">
            <a:extLst>
              <a:ext uri="{FF2B5EF4-FFF2-40B4-BE49-F238E27FC236}">
                <a16:creationId xmlns:a16="http://schemas.microsoft.com/office/drawing/2014/main" id="{B3699976-5C0A-4B4A-8CD8-AD3E7C0129B2}"/>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8464606" y="6445885"/>
            <a:ext cx="617867" cy="475282"/>
          </a:xfrm>
          <a:prstGeom prst="rect">
            <a:avLst/>
          </a:prstGeom>
        </p:spPr>
      </p:pic>
      <p:pic>
        <p:nvPicPr>
          <p:cNvPr id="44" name="Graphic 43">
            <a:extLst>
              <a:ext uri="{FF2B5EF4-FFF2-40B4-BE49-F238E27FC236}">
                <a16:creationId xmlns:a16="http://schemas.microsoft.com/office/drawing/2014/main" id="{0345F339-932E-48C5-8AC3-871E28010D7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652615" y="6437973"/>
            <a:ext cx="834118" cy="458447"/>
          </a:xfrm>
          <a:prstGeom prst="rect">
            <a:avLst/>
          </a:prstGeom>
        </p:spPr>
      </p:pic>
    </p:spTree>
    <p:extLst>
      <p:ext uri="{BB962C8B-B14F-4D97-AF65-F5344CB8AC3E}">
        <p14:creationId xmlns:p14="http://schemas.microsoft.com/office/powerpoint/2010/main" val="3380413410"/>
      </p:ext>
    </p:extLst>
  </p:cSld>
  <p:clrMapOvr>
    <a:overrideClrMapping bg1="lt1" tx1="dk1" bg2="lt2" tx2="dk2" accent1="accent1" accent2="accent2" accent3="accent3" accent4="accent4" accent5="accent5" accent6="accent6" hlink="hlink" folHlink="folHlink"/>
  </p:clrMapOvr>
  <p:transition spd="med">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anim calcmode="lin" valueType="num">
                                      <p:cBhvr>
                                        <p:cTn id="8" dur="250" fill="hold"/>
                                        <p:tgtEl>
                                          <p:spTgt spid="9"/>
                                        </p:tgtEl>
                                        <p:attrNameLst>
                                          <p:attrName>ppt_x</p:attrName>
                                        </p:attrNameLst>
                                      </p:cBhvr>
                                      <p:tavLst>
                                        <p:tav tm="0">
                                          <p:val>
                                            <p:strVal val="#ppt_x"/>
                                          </p:val>
                                        </p:tav>
                                        <p:tav tm="100000">
                                          <p:val>
                                            <p:strVal val="#ppt_x"/>
                                          </p:val>
                                        </p:tav>
                                      </p:tavLst>
                                    </p:anim>
                                    <p:anim calcmode="lin" valueType="num">
                                      <p:cBhvr>
                                        <p:cTn id="9" dur="25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250"/>
                                        <p:tgtEl>
                                          <p:spTgt spid="15"/>
                                        </p:tgtEl>
                                      </p:cBhvr>
                                    </p:animEffect>
                                    <p:anim calcmode="lin" valueType="num">
                                      <p:cBhvr>
                                        <p:cTn id="13" dur="250" fill="hold"/>
                                        <p:tgtEl>
                                          <p:spTgt spid="15"/>
                                        </p:tgtEl>
                                        <p:attrNameLst>
                                          <p:attrName>ppt_x</p:attrName>
                                        </p:attrNameLst>
                                      </p:cBhvr>
                                      <p:tavLst>
                                        <p:tav tm="0">
                                          <p:val>
                                            <p:strVal val="#ppt_x"/>
                                          </p:val>
                                        </p:tav>
                                        <p:tav tm="100000">
                                          <p:val>
                                            <p:strVal val="#ppt_x"/>
                                          </p:val>
                                        </p:tav>
                                      </p:tavLst>
                                    </p:anim>
                                    <p:anim calcmode="lin" valueType="num">
                                      <p:cBhvr>
                                        <p:cTn id="14" dur="250" fill="hold"/>
                                        <p:tgtEl>
                                          <p:spTgt spid="15"/>
                                        </p:tgtEl>
                                        <p:attrNameLst>
                                          <p:attrName>ppt_y</p:attrName>
                                        </p:attrNameLst>
                                      </p:cBhvr>
                                      <p:tavLst>
                                        <p:tav tm="0">
                                          <p:val>
                                            <p:strVal val="#ppt_y+.1"/>
                                          </p:val>
                                        </p:tav>
                                        <p:tav tm="100000">
                                          <p:val>
                                            <p:strVal val="#ppt_y"/>
                                          </p:val>
                                        </p:tav>
                                      </p:tavLst>
                                    </p:anim>
                                  </p:childTnLst>
                                </p:cTn>
                              </p:par>
                              <p:par>
                                <p:cTn id="15" presetID="22" presetClass="entr" presetSubtype="8" fill="hold" grpId="0" nodeType="withEffect">
                                  <p:stCondLst>
                                    <p:cond delay="15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250"/>
                                        <p:tgtEl>
                                          <p:spTgt spid="5"/>
                                        </p:tgtEl>
                                      </p:cBhvr>
                                    </p:animEffect>
                                  </p:childTnLst>
                                </p:cTn>
                              </p:par>
                              <p:par>
                                <p:cTn id="18" presetID="22" presetClass="entr" presetSubtype="8" fill="hold" grpId="0" nodeType="withEffect">
                                  <p:stCondLst>
                                    <p:cond delay="150"/>
                                  </p:stCondLst>
                                  <p:childTnLst>
                                    <p:set>
                                      <p:cBhvr>
                                        <p:cTn id="19" dur="1" fill="hold">
                                          <p:stCondLst>
                                            <p:cond delay="0"/>
                                          </p:stCondLst>
                                        </p:cTn>
                                        <p:tgtEl>
                                          <p:spTgt spid="27"/>
                                        </p:tgtEl>
                                        <p:attrNameLst>
                                          <p:attrName>style.visibility</p:attrName>
                                        </p:attrNameLst>
                                      </p:cBhvr>
                                      <p:to>
                                        <p:strVal val="visible"/>
                                      </p:to>
                                    </p:set>
                                    <p:animEffect transition="in" filter="wipe(left)">
                                      <p:cBhvr>
                                        <p:cTn id="20" dur="250"/>
                                        <p:tgtEl>
                                          <p:spTgt spid="27"/>
                                        </p:tgtEl>
                                      </p:cBhvr>
                                    </p:animEffect>
                                  </p:childTnLst>
                                </p:cTn>
                              </p:par>
                              <p:par>
                                <p:cTn id="21" presetID="22" presetClass="entr" presetSubtype="8" fill="hold" grpId="0" nodeType="withEffect">
                                  <p:stCondLst>
                                    <p:cond delay="15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2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5" grpId="0"/>
      <p:bldP spid="5" grpId="0" animBg="1"/>
      <p:bldP spid="27" grpId="0" animBg="1"/>
      <p:bldP spid="3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9.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1008</TotalTime>
  <Words>659</Words>
  <Application>Microsoft Office PowerPoint</Application>
  <PresentationFormat>Widescreen</PresentationFormat>
  <Paragraphs>118</Paragraphs>
  <Slides>15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Calibri</vt:lpstr>
      <vt:lpstr>Montserrat Medium</vt:lpstr>
      <vt:lpstr>Montserrat ExtraLight</vt:lpstr>
      <vt:lpstr>Montserrat Light</vt:lpstr>
      <vt:lpstr>Arial</vt:lpstr>
      <vt:lpstr>Montserrat</vt:lpstr>
      <vt:lpstr>Nirmala UI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Dang Loc</dc:creator>
  <cp:lastModifiedBy>Nguyen Dang Loc</cp:lastModifiedBy>
  <cp:revision>284</cp:revision>
  <dcterms:created xsi:type="dcterms:W3CDTF">2021-04-17T17:24:10Z</dcterms:created>
  <dcterms:modified xsi:type="dcterms:W3CDTF">2021-05-20T01:52:37Z</dcterms:modified>
</cp:coreProperties>
</file>